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93"/>
  </p:notesMasterIdLst>
  <p:handoutMasterIdLst>
    <p:handoutMasterId r:id="rId94"/>
  </p:handoutMasterIdLst>
  <p:sldIdLst>
    <p:sldId id="361" r:id="rId3"/>
    <p:sldId id="454" r:id="rId4"/>
    <p:sldId id="363" r:id="rId5"/>
    <p:sldId id="434" r:id="rId6"/>
    <p:sldId id="551" r:id="rId7"/>
    <p:sldId id="463" r:id="rId8"/>
    <p:sldId id="464" r:id="rId9"/>
    <p:sldId id="468" r:id="rId10"/>
    <p:sldId id="469" r:id="rId11"/>
    <p:sldId id="455" r:id="rId12"/>
    <p:sldId id="466" r:id="rId13"/>
    <p:sldId id="539" r:id="rId14"/>
    <p:sldId id="470" r:id="rId15"/>
    <p:sldId id="471" r:id="rId16"/>
    <p:sldId id="472" r:id="rId17"/>
    <p:sldId id="473" r:id="rId18"/>
    <p:sldId id="456" r:id="rId19"/>
    <p:sldId id="467" r:id="rId20"/>
    <p:sldId id="474" r:id="rId21"/>
    <p:sldId id="476" r:id="rId22"/>
    <p:sldId id="475" r:id="rId23"/>
    <p:sldId id="457" r:id="rId24"/>
    <p:sldId id="477" r:id="rId25"/>
    <p:sldId id="478" r:id="rId26"/>
    <p:sldId id="479" r:id="rId27"/>
    <p:sldId id="482" r:id="rId28"/>
    <p:sldId id="480" r:id="rId29"/>
    <p:sldId id="483" r:id="rId30"/>
    <p:sldId id="490" r:id="rId31"/>
    <p:sldId id="489" r:id="rId32"/>
    <p:sldId id="491" r:id="rId33"/>
    <p:sldId id="481" r:id="rId34"/>
    <p:sldId id="486" r:id="rId35"/>
    <p:sldId id="487" r:id="rId36"/>
    <p:sldId id="488" r:id="rId37"/>
    <p:sldId id="484" r:id="rId38"/>
    <p:sldId id="549" r:id="rId39"/>
    <p:sldId id="458" r:id="rId40"/>
    <p:sldId id="492" r:id="rId41"/>
    <p:sldId id="496" r:id="rId42"/>
    <p:sldId id="497" r:id="rId43"/>
    <p:sldId id="498" r:id="rId44"/>
    <p:sldId id="493" r:id="rId45"/>
    <p:sldId id="494" r:id="rId46"/>
    <p:sldId id="459" r:id="rId47"/>
    <p:sldId id="499" r:id="rId48"/>
    <p:sldId id="500" r:id="rId49"/>
    <p:sldId id="503" r:id="rId50"/>
    <p:sldId id="508" r:id="rId51"/>
    <p:sldId id="512" r:id="rId52"/>
    <p:sldId id="501" r:id="rId53"/>
    <p:sldId id="504" r:id="rId54"/>
    <p:sldId id="505" r:id="rId55"/>
    <p:sldId id="507" r:id="rId56"/>
    <p:sldId id="506" r:id="rId57"/>
    <p:sldId id="547" r:id="rId58"/>
    <p:sldId id="550" r:id="rId59"/>
    <p:sldId id="548" r:id="rId60"/>
    <p:sldId id="460" r:id="rId61"/>
    <p:sldId id="513" r:id="rId62"/>
    <p:sldId id="514" r:id="rId63"/>
    <p:sldId id="520" r:id="rId64"/>
    <p:sldId id="521" r:id="rId65"/>
    <p:sldId id="522" r:id="rId66"/>
    <p:sldId id="523" r:id="rId67"/>
    <p:sldId id="524" r:id="rId68"/>
    <p:sldId id="525" r:id="rId69"/>
    <p:sldId id="526" r:id="rId70"/>
    <p:sldId id="540" r:id="rId71"/>
    <p:sldId id="541" r:id="rId72"/>
    <p:sldId id="542" r:id="rId73"/>
    <p:sldId id="543" r:id="rId74"/>
    <p:sldId id="544" r:id="rId75"/>
    <p:sldId id="528" r:id="rId76"/>
    <p:sldId id="529" r:id="rId77"/>
    <p:sldId id="530" r:id="rId78"/>
    <p:sldId id="461" r:id="rId79"/>
    <p:sldId id="538" r:id="rId80"/>
    <p:sldId id="545" r:id="rId81"/>
    <p:sldId id="546" r:id="rId82"/>
    <p:sldId id="462" r:id="rId83"/>
    <p:sldId id="531" r:id="rId84"/>
    <p:sldId id="437" r:id="rId85"/>
    <p:sldId id="532" r:id="rId86"/>
    <p:sldId id="533" r:id="rId87"/>
    <p:sldId id="534" r:id="rId88"/>
    <p:sldId id="535" r:id="rId89"/>
    <p:sldId id="536" r:id="rId90"/>
    <p:sldId id="537" r:id="rId91"/>
    <p:sldId id="452" r:id="rId9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4">
          <p15:clr>
            <a:srgbClr val="A4A3A4"/>
          </p15:clr>
        </p15:guide>
        <p15:guide id="2" pos="317">
          <p15:clr>
            <a:srgbClr val="A4A3A4"/>
          </p15:clr>
        </p15:guide>
        <p15:guide id="3" orient="horz" pos="146">
          <p15:clr>
            <a:srgbClr val="A4A3A4"/>
          </p15:clr>
        </p15:guide>
        <p15:guide id="4" pos="2880">
          <p15:clr>
            <a:srgbClr val="A4A3A4"/>
          </p15:clr>
        </p15:guide>
        <p15:guide id="5" orient="horz" pos="1620">
          <p15:clr>
            <a:srgbClr val="A4A3A4"/>
          </p15:clr>
        </p15:guide>
        <p15:guide id="6" pos="54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EFEFEF"/>
    <a:srgbClr val="2E4864"/>
    <a:srgbClr val="10327B"/>
    <a:srgbClr val="000000"/>
    <a:srgbClr val="FAFAFA"/>
    <a:srgbClr val="FDFDFD"/>
    <a:srgbClr val="838E63"/>
    <a:srgbClr val="27506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94303" autoAdjust="0"/>
  </p:normalViewPr>
  <p:slideViewPr>
    <p:cSldViewPr snapToGrid="0" showGuides="1">
      <p:cViewPr varScale="1">
        <p:scale>
          <a:sx n="107" d="100"/>
          <a:sy n="107" d="100"/>
        </p:scale>
        <p:origin x="1003" y="82"/>
      </p:cViewPr>
      <p:guideLst>
        <p:guide orient="horz" pos="3094"/>
        <p:guide pos="317"/>
        <p:guide orient="horz" pos="146"/>
        <p:guide pos="2880"/>
        <p:guide orient="horz" pos="1620"/>
        <p:guide pos="5443"/>
      </p:guideLst>
    </p:cSldViewPr>
  </p:slideViewPr>
  <p:notesTextViewPr>
    <p:cViewPr>
      <p:scale>
        <a:sx n="1" d="1"/>
        <a:sy n="1" d="1"/>
      </p:scale>
      <p:origin x="0" y="0"/>
    </p:cViewPr>
  </p:notesText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2018/1/18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64142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2018/1/18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156660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a:t>
            </a:fld>
            <a:endParaRPr lang="zh-CN" altLang="en-US"/>
          </a:p>
        </p:txBody>
      </p:sp>
    </p:spTree>
    <p:extLst>
      <p:ext uri="{BB962C8B-B14F-4D97-AF65-F5344CB8AC3E}">
        <p14:creationId xmlns:p14="http://schemas.microsoft.com/office/powerpoint/2010/main" val="392832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290695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65246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83667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35768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4015508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217167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187950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96737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73542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107763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1793352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2565061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3160564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253090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168593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3427137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69170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1353408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3572949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193858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1265731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2270713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390546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1155837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extLst>
      <p:ext uri="{BB962C8B-B14F-4D97-AF65-F5344CB8AC3E}">
        <p14:creationId xmlns:p14="http://schemas.microsoft.com/office/powerpoint/2010/main" val="408262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extLst>
      <p:ext uri="{BB962C8B-B14F-4D97-AF65-F5344CB8AC3E}">
        <p14:creationId xmlns:p14="http://schemas.microsoft.com/office/powerpoint/2010/main" val="182778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extLst>
      <p:ext uri="{BB962C8B-B14F-4D97-AF65-F5344CB8AC3E}">
        <p14:creationId xmlns:p14="http://schemas.microsoft.com/office/powerpoint/2010/main" val="334270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extLst>
      <p:ext uri="{BB962C8B-B14F-4D97-AF65-F5344CB8AC3E}">
        <p14:creationId xmlns:p14="http://schemas.microsoft.com/office/powerpoint/2010/main" val="1787158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39</a:t>
            </a:fld>
            <a:endParaRPr lang="zh-CN" altLang="en-US"/>
          </a:p>
        </p:txBody>
      </p:sp>
    </p:spTree>
    <p:extLst>
      <p:ext uri="{BB962C8B-B14F-4D97-AF65-F5344CB8AC3E}">
        <p14:creationId xmlns:p14="http://schemas.microsoft.com/office/powerpoint/2010/main" val="3219169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40</a:t>
            </a:fld>
            <a:endParaRPr lang="zh-CN" altLang="en-US"/>
          </a:p>
        </p:txBody>
      </p:sp>
    </p:spTree>
    <p:extLst>
      <p:ext uri="{BB962C8B-B14F-4D97-AF65-F5344CB8AC3E}">
        <p14:creationId xmlns:p14="http://schemas.microsoft.com/office/powerpoint/2010/main" val="59074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41</a:t>
            </a:fld>
            <a:endParaRPr lang="zh-CN" altLang="en-US"/>
          </a:p>
        </p:txBody>
      </p:sp>
    </p:spTree>
    <p:extLst>
      <p:ext uri="{BB962C8B-B14F-4D97-AF65-F5344CB8AC3E}">
        <p14:creationId xmlns:p14="http://schemas.microsoft.com/office/powerpoint/2010/main" val="119194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1269859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42</a:t>
            </a:fld>
            <a:endParaRPr lang="zh-CN" altLang="en-US"/>
          </a:p>
        </p:txBody>
      </p:sp>
    </p:spTree>
    <p:extLst>
      <p:ext uri="{BB962C8B-B14F-4D97-AF65-F5344CB8AC3E}">
        <p14:creationId xmlns:p14="http://schemas.microsoft.com/office/powerpoint/2010/main" val="1817687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43</a:t>
            </a:fld>
            <a:endParaRPr lang="zh-CN" altLang="en-US"/>
          </a:p>
        </p:txBody>
      </p:sp>
    </p:spTree>
    <p:extLst>
      <p:ext uri="{BB962C8B-B14F-4D97-AF65-F5344CB8AC3E}">
        <p14:creationId xmlns:p14="http://schemas.microsoft.com/office/powerpoint/2010/main" val="3266131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44</a:t>
            </a:fld>
            <a:endParaRPr lang="zh-CN" altLang="en-US"/>
          </a:p>
        </p:txBody>
      </p:sp>
    </p:spTree>
    <p:extLst>
      <p:ext uri="{BB962C8B-B14F-4D97-AF65-F5344CB8AC3E}">
        <p14:creationId xmlns:p14="http://schemas.microsoft.com/office/powerpoint/2010/main" val="2978847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45</a:t>
            </a:fld>
            <a:endParaRPr lang="zh-CN" altLang="en-US"/>
          </a:p>
        </p:txBody>
      </p:sp>
    </p:spTree>
    <p:extLst>
      <p:ext uri="{BB962C8B-B14F-4D97-AF65-F5344CB8AC3E}">
        <p14:creationId xmlns:p14="http://schemas.microsoft.com/office/powerpoint/2010/main" val="2046436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46</a:t>
            </a:fld>
            <a:endParaRPr lang="zh-CN" altLang="en-US"/>
          </a:p>
        </p:txBody>
      </p:sp>
    </p:spTree>
    <p:extLst>
      <p:ext uri="{BB962C8B-B14F-4D97-AF65-F5344CB8AC3E}">
        <p14:creationId xmlns:p14="http://schemas.microsoft.com/office/powerpoint/2010/main" val="2464886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47</a:t>
            </a:fld>
            <a:endParaRPr lang="zh-CN" altLang="en-US"/>
          </a:p>
        </p:txBody>
      </p:sp>
    </p:spTree>
    <p:extLst>
      <p:ext uri="{BB962C8B-B14F-4D97-AF65-F5344CB8AC3E}">
        <p14:creationId xmlns:p14="http://schemas.microsoft.com/office/powerpoint/2010/main" val="4134632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48</a:t>
            </a:fld>
            <a:endParaRPr lang="zh-CN" altLang="en-US"/>
          </a:p>
        </p:txBody>
      </p:sp>
    </p:spTree>
    <p:extLst>
      <p:ext uri="{BB962C8B-B14F-4D97-AF65-F5344CB8AC3E}">
        <p14:creationId xmlns:p14="http://schemas.microsoft.com/office/powerpoint/2010/main" val="1269652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49</a:t>
            </a:fld>
            <a:endParaRPr lang="zh-CN" altLang="en-US"/>
          </a:p>
        </p:txBody>
      </p:sp>
    </p:spTree>
    <p:extLst>
      <p:ext uri="{BB962C8B-B14F-4D97-AF65-F5344CB8AC3E}">
        <p14:creationId xmlns:p14="http://schemas.microsoft.com/office/powerpoint/2010/main" val="467008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50</a:t>
            </a:fld>
            <a:endParaRPr lang="zh-CN" altLang="en-US"/>
          </a:p>
        </p:txBody>
      </p:sp>
    </p:spTree>
    <p:extLst>
      <p:ext uri="{BB962C8B-B14F-4D97-AF65-F5344CB8AC3E}">
        <p14:creationId xmlns:p14="http://schemas.microsoft.com/office/powerpoint/2010/main" val="3946028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51</a:t>
            </a:fld>
            <a:endParaRPr lang="zh-CN" altLang="en-US"/>
          </a:p>
        </p:txBody>
      </p:sp>
    </p:spTree>
    <p:extLst>
      <p:ext uri="{BB962C8B-B14F-4D97-AF65-F5344CB8AC3E}">
        <p14:creationId xmlns:p14="http://schemas.microsoft.com/office/powerpoint/2010/main" val="6550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2091644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52</a:t>
            </a:fld>
            <a:endParaRPr lang="zh-CN" altLang="en-US"/>
          </a:p>
        </p:txBody>
      </p:sp>
    </p:spTree>
    <p:extLst>
      <p:ext uri="{BB962C8B-B14F-4D97-AF65-F5344CB8AC3E}">
        <p14:creationId xmlns:p14="http://schemas.microsoft.com/office/powerpoint/2010/main" val="1677963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53</a:t>
            </a:fld>
            <a:endParaRPr lang="zh-CN" altLang="en-US"/>
          </a:p>
        </p:txBody>
      </p:sp>
    </p:spTree>
    <p:extLst>
      <p:ext uri="{BB962C8B-B14F-4D97-AF65-F5344CB8AC3E}">
        <p14:creationId xmlns:p14="http://schemas.microsoft.com/office/powerpoint/2010/main" val="2026653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54</a:t>
            </a:fld>
            <a:endParaRPr lang="zh-CN" altLang="en-US"/>
          </a:p>
        </p:txBody>
      </p:sp>
    </p:spTree>
    <p:extLst>
      <p:ext uri="{BB962C8B-B14F-4D97-AF65-F5344CB8AC3E}">
        <p14:creationId xmlns:p14="http://schemas.microsoft.com/office/powerpoint/2010/main" val="2942612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55</a:t>
            </a:fld>
            <a:endParaRPr lang="zh-CN" altLang="en-US"/>
          </a:p>
        </p:txBody>
      </p:sp>
    </p:spTree>
    <p:extLst>
      <p:ext uri="{BB962C8B-B14F-4D97-AF65-F5344CB8AC3E}">
        <p14:creationId xmlns:p14="http://schemas.microsoft.com/office/powerpoint/2010/main" val="39950685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56</a:t>
            </a:fld>
            <a:endParaRPr lang="zh-CN" altLang="en-US"/>
          </a:p>
        </p:txBody>
      </p:sp>
    </p:spTree>
    <p:extLst>
      <p:ext uri="{BB962C8B-B14F-4D97-AF65-F5344CB8AC3E}">
        <p14:creationId xmlns:p14="http://schemas.microsoft.com/office/powerpoint/2010/main" val="141729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57</a:t>
            </a:fld>
            <a:endParaRPr lang="zh-CN" altLang="en-US"/>
          </a:p>
        </p:txBody>
      </p:sp>
    </p:spTree>
    <p:extLst>
      <p:ext uri="{BB962C8B-B14F-4D97-AF65-F5344CB8AC3E}">
        <p14:creationId xmlns:p14="http://schemas.microsoft.com/office/powerpoint/2010/main" val="211349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58</a:t>
            </a:fld>
            <a:endParaRPr lang="zh-CN" altLang="en-US"/>
          </a:p>
        </p:txBody>
      </p:sp>
    </p:spTree>
    <p:extLst>
      <p:ext uri="{BB962C8B-B14F-4D97-AF65-F5344CB8AC3E}">
        <p14:creationId xmlns:p14="http://schemas.microsoft.com/office/powerpoint/2010/main" val="3087953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59</a:t>
            </a:fld>
            <a:endParaRPr lang="zh-CN" altLang="en-US"/>
          </a:p>
        </p:txBody>
      </p:sp>
    </p:spTree>
    <p:extLst>
      <p:ext uri="{BB962C8B-B14F-4D97-AF65-F5344CB8AC3E}">
        <p14:creationId xmlns:p14="http://schemas.microsoft.com/office/powerpoint/2010/main" val="610197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60</a:t>
            </a:fld>
            <a:endParaRPr lang="zh-CN" altLang="en-US"/>
          </a:p>
        </p:txBody>
      </p:sp>
    </p:spTree>
    <p:extLst>
      <p:ext uri="{BB962C8B-B14F-4D97-AF65-F5344CB8AC3E}">
        <p14:creationId xmlns:p14="http://schemas.microsoft.com/office/powerpoint/2010/main" val="695114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61</a:t>
            </a:fld>
            <a:endParaRPr lang="zh-CN" altLang="en-US"/>
          </a:p>
        </p:txBody>
      </p:sp>
    </p:spTree>
    <p:extLst>
      <p:ext uri="{BB962C8B-B14F-4D97-AF65-F5344CB8AC3E}">
        <p14:creationId xmlns:p14="http://schemas.microsoft.com/office/powerpoint/2010/main" val="4177249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2354616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62</a:t>
            </a:fld>
            <a:endParaRPr lang="zh-CN" altLang="en-US"/>
          </a:p>
        </p:txBody>
      </p:sp>
    </p:spTree>
    <p:extLst>
      <p:ext uri="{BB962C8B-B14F-4D97-AF65-F5344CB8AC3E}">
        <p14:creationId xmlns:p14="http://schemas.microsoft.com/office/powerpoint/2010/main" val="3666891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63</a:t>
            </a:fld>
            <a:endParaRPr lang="zh-CN" altLang="en-US"/>
          </a:p>
        </p:txBody>
      </p:sp>
    </p:spTree>
    <p:extLst>
      <p:ext uri="{BB962C8B-B14F-4D97-AF65-F5344CB8AC3E}">
        <p14:creationId xmlns:p14="http://schemas.microsoft.com/office/powerpoint/2010/main" val="3036963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64</a:t>
            </a:fld>
            <a:endParaRPr lang="zh-CN" altLang="en-US"/>
          </a:p>
        </p:txBody>
      </p:sp>
    </p:spTree>
    <p:extLst>
      <p:ext uri="{BB962C8B-B14F-4D97-AF65-F5344CB8AC3E}">
        <p14:creationId xmlns:p14="http://schemas.microsoft.com/office/powerpoint/2010/main" val="3549632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65</a:t>
            </a:fld>
            <a:endParaRPr lang="zh-CN" altLang="en-US"/>
          </a:p>
        </p:txBody>
      </p:sp>
    </p:spTree>
    <p:extLst>
      <p:ext uri="{BB962C8B-B14F-4D97-AF65-F5344CB8AC3E}">
        <p14:creationId xmlns:p14="http://schemas.microsoft.com/office/powerpoint/2010/main" val="14466125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66</a:t>
            </a:fld>
            <a:endParaRPr lang="zh-CN" altLang="en-US"/>
          </a:p>
        </p:txBody>
      </p:sp>
    </p:spTree>
    <p:extLst>
      <p:ext uri="{BB962C8B-B14F-4D97-AF65-F5344CB8AC3E}">
        <p14:creationId xmlns:p14="http://schemas.microsoft.com/office/powerpoint/2010/main" val="664640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67</a:t>
            </a:fld>
            <a:endParaRPr lang="zh-CN" altLang="en-US"/>
          </a:p>
        </p:txBody>
      </p:sp>
    </p:spTree>
    <p:extLst>
      <p:ext uri="{BB962C8B-B14F-4D97-AF65-F5344CB8AC3E}">
        <p14:creationId xmlns:p14="http://schemas.microsoft.com/office/powerpoint/2010/main" val="51204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68</a:t>
            </a:fld>
            <a:endParaRPr lang="zh-CN" altLang="en-US"/>
          </a:p>
        </p:txBody>
      </p:sp>
    </p:spTree>
    <p:extLst>
      <p:ext uri="{BB962C8B-B14F-4D97-AF65-F5344CB8AC3E}">
        <p14:creationId xmlns:p14="http://schemas.microsoft.com/office/powerpoint/2010/main" val="3302841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69</a:t>
            </a:fld>
            <a:endParaRPr lang="zh-CN" altLang="en-US"/>
          </a:p>
        </p:txBody>
      </p:sp>
    </p:spTree>
    <p:extLst>
      <p:ext uri="{BB962C8B-B14F-4D97-AF65-F5344CB8AC3E}">
        <p14:creationId xmlns:p14="http://schemas.microsoft.com/office/powerpoint/2010/main" val="4141969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70</a:t>
            </a:fld>
            <a:endParaRPr lang="zh-CN" altLang="en-US"/>
          </a:p>
        </p:txBody>
      </p:sp>
    </p:spTree>
    <p:extLst>
      <p:ext uri="{BB962C8B-B14F-4D97-AF65-F5344CB8AC3E}">
        <p14:creationId xmlns:p14="http://schemas.microsoft.com/office/powerpoint/2010/main" val="1805132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71</a:t>
            </a:fld>
            <a:endParaRPr lang="zh-CN" altLang="en-US"/>
          </a:p>
        </p:txBody>
      </p:sp>
    </p:spTree>
    <p:extLst>
      <p:ext uri="{BB962C8B-B14F-4D97-AF65-F5344CB8AC3E}">
        <p14:creationId xmlns:p14="http://schemas.microsoft.com/office/powerpoint/2010/main" val="333176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4028262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72</a:t>
            </a:fld>
            <a:endParaRPr lang="zh-CN" altLang="en-US"/>
          </a:p>
        </p:txBody>
      </p:sp>
    </p:spTree>
    <p:extLst>
      <p:ext uri="{BB962C8B-B14F-4D97-AF65-F5344CB8AC3E}">
        <p14:creationId xmlns:p14="http://schemas.microsoft.com/office/powerpoint/2010/main" val="1776317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73</a:t>
            </a:fld>
            <a:endParaRPr lang="zh-CN" altLang="en-US"/>
          </a:p>
        </p:txBody>
      </p:sp>
    </p:spTree>
    <p:extLst>
      <p:ext uri="{BB962C8B-B14F-4D97-AF65-F5344CB8AC3E}">
        <p14:creationId xmlns:p14="http://schemas.microsoft.com/office/powerpoint/2010/main" val="11265048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74</a:t>
            </a:fld>
            <a:endParaRPr lang="zh-CN" altLang="en-US"/>
          </a:p>
        </p:txBody>
      </p:sp>
    </p:spTree>
    <p:extLst>
      <p:ext uri="{BB962C8B-B14F-4D97-AF65-F5344CB8AC3E}">
        <p14:creationId xmlns:p14="http://schemas.microsoft.com/office/powerpoint/2010/main" val="3788079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75</a:t>
            </a:fld>
            <a:endParaRPr lang="zh-CN" altLang="en-US"/>
          </a:p>
        </p:txBody>
      </p:sp>
    </p:spTree>
    <p:extLst>
      <p:ext uri="{BB962C8B-B14F-4D97-AF65-F5344CB8AC3E}">
        <p14:creationId xmlns:p14="http://schemas.microsoft.com/office/powerpoint/2010/main" val="340654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76</a:t>
            </a:fld>
            <a:endParaRPr lang="zh-CN" altLang="en-US"/>
          </a:p>
        </p:txBody>
      </p:sp>
    </p:spTree>
    <p:extLst>
      <p:ext uri="{BB962C8B-B14F-4D97-AF65-F5344CB8AC3E}">
        <p14:creationId xmlns:p14="http://schemas.microsoft.com/office/powerpoint/2010/main" val="3535821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77</a:t>
            </a:fld>
            <a:endParaRPr lang="zh-CN" altLang="en-US"/>
          </a:p>
        </p:txBody>
      </p:sp>
    </p:spTree>
    <p:extLst>
      <p:ext uri="{BB962C8B-B14F-4D97-AF65-F5344CB8AC3E}">
        <p14:creationId xmlns:p14="http://schemas.microsoft.com/office/powerpoint/2010/main" val="2480239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78</a:t>
            </a:fld>
            <a:endParaRPr lang="zh-CN" altLang="en-US"/>
          </a:p>
        </p:txBody>
      </p:sp>
    </p:spTree>
    <p:extLst>
      <p:ext uri="{BB962C8B-B14F-4D97-AF65-F5344CB8AC3E}">
        <p14:creationId xmlns:p14="http://schemas.microsoft.com/office/powerpoint/2010/main" val="1042508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79</a:t>
            </a:fld>
            <a:endParaRPr lang="zh-CN" altLang="en-US"/>
          </a:p>
        </p:txBody>
      </p:sp>
    </p:spTree>
    <p:extLst>
      <p:ext uri="{BB962C8B-B14F-4D97-AF65-F5344CB8AC3E}">
        <p14:creationId xmlns:p14="http://schemas.microsoft.com/office/powerpoint/2010/main" val="25845643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80</a:t>
            </a:fld>
            <a:endParaRPr lang="zh-CN" altLang="en-US"/>
          </a:p>
        </p:txBody>
      </p:sp>
    </p:spTree>
    <p:extLst>
      <p:ext uri="{BB962C8B-B14F-4D97-AF65-F5344CB8AC3E}">
        <p14:creationId xmlns:p14="http://schemas.microsoft.com/office/powerpoint/2010/main" val="1439381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81</a:t>
            </a:fld>
            <a:endParaRPr lang="zh-CN" altLang="en-US"/>
          </a:p>
        </p:txBody>
      </p:sp>
    </p:spTree>
    <p:extLst>
      <p:ext uri="{BB962C8B-B14F-4D97-AF65-F5344CB8AC3E}">
        <p14:creationId xmlns:p14="http://schemas.microsoft.com/office/powerpoint/2010/main" val="4222895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652259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82</a:t>
            </a:fld>
            <a:endParaRPr lang="zh-CN" altLang="en-US"/>
          </a:p>
        </p:txBody>
      </p:sp>
    </p:spTree>
    <p:extLst>
      <p:ext uri="{BB962C8B-B14F-4D97-AF65-F5344CB8AC3E}">
        <p14:creationId xmlns:p14="http://schemas.microsoft.com/office/powerpoint/2010/main" val="7084056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83</a:t>
            </a:fld>
            <a:endParaRPr lang="zh-CN" altLang="en-US">
              <a:solidFill>
                <a:prstClr val="black"/>
              </a:solidFill>
            </a:endParaRPr>
          </a:p>
        </p:txBody>
      </p:sp>
    </p:spTree>
    <p:extLst>
      <p:ext uri="{BB962C8B-B14F-4D97-AF65-F5344CB8AC3E}">
        <p14:creationId xmlns:p14="http://schemas.microsoft.com/office/powerpoint/2010/main" val="14681213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84</a:t>
            </a:fld>
            <a:endParaRPr lang="zh-CN" altLang="en-US"/>
          </a:p>
        </p:txBody>
      </p:sp>
    </p:spTree>
    <p:extLst>
      <p:ext uri="{BB962C8B-B14F-4D97-AF65-F5344CB8AC3E}">
        <p14:creationId xmlns:p14="http://schemas.microsoft.com/office/powerpoint/2010/main" val="928748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85</a:t>
            </a:fld>
            <a:endParaRPr lang="zh-CN" altLang="en-US"/>
          </a:p>
        </p:txBody>
      </p:sp>
    </p:spTree>
    <p:extLst>
      <p:ext uri="{BB962C8B-B14F-4D97-AF65-F5344CB8AC3E}">
        <p14:creationId xmlns:p14="http://schemas.microsoft.com/office/powerpoint/2010/main" val="9545451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86</a:t>
            </a:fld>
            <a:endParaRPr lang="zh-CN" altLang="en-US"/>
          </a:p>
        </p:txBody>
      </p:sp>
    </p:spTree>
    <p:extLst>
      <p:ext uri="{BB962C8B-B14F-4D97-AF65-F5344CB8AC3E}">
        <p14:creationId xmlns:p14="http://schemas.microsoft.com/office/powerpoint/2010/main" val="726774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87</a:t>
            </a:fld>
            <a:endParaRPr lang="zh-CN" altLang="en-US"/>
          </a:p>
        </p:txBody>
      </p:sp>
    </p:spTree>
    <p:extLst>
      <p:ext uri="{BB962C8B-B14F-4D97-AF65-F5344CB8AC3E}">
        <p14:creationId xmlns:p14="http://schemas.microsoft.com/office/powerpoint/2010/main" val="16599663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88</a:t>
            </a:fld>
            <a:endParaRPr lang="zh-CN" altLang="en-US"/>
          </a:p>
        </p:txBody>
      </p:sp>
    </p:spTree>
    <p:extLst>
      <p:ext uri="{BB962C8B-B14F-4D97-AF65-F5344CB8AC3E}">
        <p14:creationId xmlns:p14="http://schemas.microsoft.com/office/powerpoint/2010/main" val="409684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89</a:t>
            </a:fld>
            <a:endParaRPr lang="zh-CN" altLang="en-US"/>
          </a:p>
        </p:txBody>
      </p:sp>
    </p:spTree>
    <p:extLst>
      <p:ext uri="{BB962C8B-B14F-4D97-AF65-F5344CB8AC3E}">
        <p14:creationId xmlns:p14="http://schemas.microsoft.com/office/powerpoint/2010/main" val="3438921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90</a:t>
            </a:fld>
            <a:endParaRPr lang="zh-CN" altLang="en-US"/>
          </a:p>
        </p:txBody>
      </p:sp>
    </p:spTree>
    <p:extLst>
      <p:ext uri="{BB962C8B-B14F-4D97-AF65-F5344CB8AC3E}">
        <p14:creationId xmlns:p14="http://schemas.microsoft.com/office/powerpoint/2010/main" val="161342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265792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a:off x="4327620" y="4992118"/>
            <a:ext cx="519193" cy="94600"/>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2018/1/18</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_&#29992;&#25143;&#30331;&#24405;"/><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4.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a:spLocks noChangeArrowheads="1"/>
          </p:cNvSpPr>
          <p:nvPr/>
        </p:nvSpPr>
        <p:spPr bwMode="auto">
          <a:xfrm>
            <a:off x="524050" y="3948927"/>
            <a:ext cx="45551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dirty="0">
                <a:solidFill>
                  <a:schemeClr val="accent1"/>
                </a:solidFill>
                <a:latin typeface="+mn-lt"/>
                <a:ea typeface="方正兰亭黑_GBK"/>
              </a:rPr>
              <a:t>组长：</a:t>
            </a:r>
            <a:r>
              <a:rPr lang="zh-CN" altLang="en-US" sz="1800" dirty="0">
                <a:solidFill>
                  <a:schemeClr val="accent1"/>
                </a:solidFill>
                <a:latin typeface="+mn-lt"/>
              </a:rPr>
              <a:t>戴恺铖 </a:t>
            </a:r>
            <a:endParaRPr lang="en-US" altLang="zh-CN" sz="1800" dirty="0">
              <a:solidFill>
                <a:schemeClr val="accent1"/>
              </a:solidFill>
              <a:latin typeface="+mn-lt"/>
            </a:endParaRPr>
          </a:p>
          <a:p>
            <a:pPr fontAlgn="base">
              <a:spcBef>
                <a:spcPct val="0"/>
              </a:spcBef>
              <a:spcAft>
                <a:spcPct val="0"/>
              </a:spcAft>
              <a:defRPr/>
            </a:pPr>
            <a:r>
              <a:rPr lang="zh-CN" altLang="en-US" sz="1800" dirty="0">
                <a:solidFill>
                  <a:schemeClr val="accent1"/>
                </a:solidFill>
                <a:latin typeface="+mn-lt"/>
                <a:ea typeface="方正兰亭黑_GBK"/>
              </a:rPr>
              <a:t>组员：朱赛奎、陈潮鸣、陈豪明、周骏迪</a:t>
            </a:r>
            <a:endParaRPr lang="en-US" altLang="zh-CN" sz="1800" dirty="0">
              <a:solidFill>
                <a:schemeClr val="accent1"/>
              </a:solidFill>
              <a:latin typeface="+mn-lt"/>
              <a:ea typeface="方正兰亭黑_GBK"/>
            </a:endParaRP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969D03A6-B26F-4206-A782-253B23DB2A47}"/>
              </a:ext>
            </a:extLst>
          </p:cNvPr>
          <p:cNvSpPr txBox="1"/>
          <p:nvPr/>
        </p:nvSpPr>
        <p:spPr>
          <a:xfrm>
            <a:off x="1534256" y="1428752"/>
            <a:ext cx="6594679" cy="854080"/>
          </a:xfrm>
          <a:prstGeom prst="rect">
            <a:avLst/>
          </a:prstGeom>
          <a:noFill/>
        </p:spPr>
        <p:txBody>
          <a:bodyPr wrap="square" rtlCol="0">
            <a:spAutoFit/>
          </a:bodyPr>
          <a:lstStyle/>
          <a:p>
            <a:pPr algn="ctr"/>
            <a:r>
              <a:rPr lang="zh-CN" altLang="zh-CN" sz="3600" b="1" dirty="0">
                <a:solidFill>
                  <a:schemeClr val="accent1"/>
                </a:solidFill>
              </a:rPr>
              <a:t>软件工程系列课程教学辅助网站</a:t>
            </a:r>
          </a:p>
          <a:p>
            <a:pPr algn="ctr"/>
            <a:endParaRPr lang="zh-CN" altLang="en-US" dirty="0"/>
          </a:p>
        </p:txBody>
      </p:sp>
      <p:pic>
        <p:nvPicPr>
          <p:cNvPr id="9" name="图片 8">
            <a:extLst>
              <a:ext uri="{FF2B5EF4-FFF2-40B4-BE49-F238E27FC236}">
                <a16:creationId xmlns:a16="http://schemas.microsoft.com/office/drawing/2014/main" id="{31B56558-0BD2-4476-8F44-F94390428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639" y="71014"/>
            <a:ext cx="1417371" cy="1218080"/>
          </a:xfrm>
          <a:prstGeom prst="rect">
            <a:avLst/>
          </a:prstGeom>
        </p:spPr>
      </p:pic>
      <p:sp>
        <p:nvSpPr>
          <p:cNvPr id="3" name="文本框 2">
            <a:extLst>
              <a:ext uri="{FF2B5EF4-FFF2-40B4-BE49-F238E27FC236}">
                <a16:creationId xmlns:a16="http://schemas.microsoft.com/office/drawing/2014/main" id="{3AF72F14-3200-4CFB-B2BD-370F577C08D1}"/>
              </a:ext>
            </a:extLst>
          </p:cNvPr>
          <p:cNvSpPr txBox="1"/>
          <p:nvPr/>
        </p:nvSpPr>
        <p:spPr>
          <a:xfrm>
            <a:off x="3454329" y="2453929"/>
            <a:ext cx="2188410" cy="646331"/>
          </a:xfrm>
          <a:prstGeom prst="rect">
            <a:avLst/>
          </a:prstGeom>
          <a:noFill/>
        </p:spPr>
        <p:txBody>
          <a:bodyPr wrap="square" rtlCol="0">
            <a:spAutoFit/>
          </a:bodyPr>
          <a:lstStyle/>
          <a:p>
            <a:r>
              <a:rPr lang="zh-CN" altLang="en-US" sz="3600" b="1" dirty="0">
                <a:solidFill>
                  <a:schemeClr val="accent1"/>
                </a:solidFill>
              </a:rPr>
              <a:t>项目总结</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02</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459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会议记录</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组内评审</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TWO</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170119"/>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6E27A563-BFF4-4923-A8E4-4FB12D5B3F18}"/>
              </a:ext>
            </a:extLst>
          </p:cNvPr>
          <p:cNvPicPr>
            <a:picLocks noChangeAspect="1"/>
          </p:cNvPicPr>
          <p:nvPr/>
        </p:nvPicPr>
        <p:blipFill>
          <a:blip r:embed="rId3"/>
          <a:stretch>
            <a:fillRect/>
          </a:stretch>
        </p:blipFill>
        <p:spPr>
          <a:xfrm>
            <a:off x="1686937" y="612951"/>
            <a:ext cx="6249769" cy="4490464"/>
          </a:xfrm>
          <a:prstGeom prst="rect">
            <a:avLst/>
          </a:prstGeom>
        </p:spPr>
      </p:pic>
    </p:spTree>
    <p:extLst>
      <p:ext uri="{BB962C8B-B14F-4D97-AF65-F5344CB8AC3E}">
        <p14:creationId xmlns:p14="http://schemas.microsoft.com/office/powerpoint/2010/main" val="2711988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487EF603-76E8-41AA-A92E-95706C98B3EC}"/>
              </a:ext>
            </a:extLst>
          </p:cNvPr>
          <p:cNvPicPr>
            <a:picLocks noChangeAspect="1"/>
          </p:cNvPicPr>
          <p:nvPr/>
        </p:nvPicPr>
        <p:blipFill>
          <a:blip r:embed="rId3"/>
          <a:stretch>
            <a:fillRect/>
          </a:stretch>
        </p:blipFill>
        <p:spPr>
          <a:xfrm>
            <a:off x="4424577" y="0"/>
            <a:ext cx="4704558" cy="5143500"/>
          </a:xfrm>
          <a:prstGeom prst="rect">
            <a:avLst/>
          </a:prstGeom>
        </p:spPr>
      </p:pic>
    </p:spTree>
    <p:extLst>
      <p:ext uri="{BB962C8B-B14F-4D97-AF65-F5344CB8AC3E}">
        <p14:creationId xmlns:p14="http://schemas.microsoft.com/office/powerpoint/2010/main" val="25591774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732494AA-2291-479F-8909-F904E9FAB3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811584" y="796528"/>
            <a:ext cx="5114389" cy="3550444"/>
          </a:xfrm>
          <a:prstGeom prst="rect">
            <a:avLst/>
          </a:prstGeom>
        </p:spPr>
      </p:pic>
      <p:pic>
        <p:nvPicPr>
          <p:cNvPr id="8" name="图片 7">
            <a:extLst>
              <a:ext uri="{FF2B5EF4-FFF2-40B4-BE49-F238E27FC236}">
                <a16:creationId xmlns:a16="http://schemas.microsoft.com/office/drawing/2014/main" id="{D7116723-2076-4041-8F35-DA35C682D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6548" y="581071"/>
            <a:ext cx="3392202" cy="4522936"/>
          </a:xfrm>
          <a:prstGeom prst="rect">
            <a:avLst/>
          </a:prstGeom>
        </p:spPr>
      </p:pic>
    </p:spTree>
    <p:extLst>
      <p:ext uri="{BB962C8B-B14F-4D97-AF65-F5344CB8AC3E}">
        <p14:creationId xmlns:p14="http://schemas.microsoft.com/office/powerpoint/2010/main" val="190400441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942C9AA6-554F-40D1-80B7-FD4FB8906B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614090" y="662049"/>
            <a:ext cx="5092538" cy="3819403"/>
          </a:xfrm>
          <a:prstGeom prst="rect">
            <a:avLst/>
          </a:prstGeom>
        </p:spPr>
      </p:pic>
      <p:pic>
        <p:nvPicPr>
          <p:cNvPr id="8" name="图片 7">
            <a:extLst>
              <a:ext uri="{FF2B5EF4-FFF2-40B4-BE49-F238E27FC236}">
                <a16:creationId xmlns:a16="http://schemas.microsoft.com/office/drawing/2014/main" id="{21221C1C-496F-4EE9-B29E-1B3BD5AF9E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253822" y="1041393"/>
            <a:ext cx="4442066" cy="3331550"/>
          </a:xfrm>
          <a:prstGeom prst="rect">
            <a:avLst/>
          </a:prstGeom>
        </p:spPr>
      </p:pic>
    </p:spTree>
    <p:extLst>
      <p:ext uri="{BB962C8B-B14F-4D97-AF65-F5344CB8AC3E}">
        <p14:creationId xmlns:p14="http://schemas.microsoft.com/office/powerpoint/2010/main" val="25429909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06A081C6-A5E7-419C-9DA0-D0D1044E98C9}"/>
              </a:ext>
            </a:extLst>
          </p:cNvPr>
          <p:cNvPicPr>
            <a:picLocks noChangeAspect="1"/>
          </p:cNvPicPr>
          <p:nvPr/>
        </p:nvPicPr>
        <p:blipFill>
          <a:blip r:embed="rId3"/>
          <a:stretch>
            <a:fillRect/>
          </a:stretch>
        </p:blipFill>
        <p:spPr>
          <a:xfrm>
            <a:off x="1568053" y="612951"/>
            <a:ext cx="6007894" cy="4232305"/>
          </a:xfrm>
          <a:prstGeom prst="rect">
            <a:avLst/>
          </a:prstGeom>
        </p:spPr>
      </p:pic>
    </p:spTree>
    <p:extLst>
      <p:ext uri="{BB962C8B-B14F-4D97-AF65-F5344CB8AC3E}">
        <p14:creationId xmlns:p14="http://schemas.microsoft.com/office/powerpoint/2010/main" val="4673699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B213D0E8-47EE-4569-B2CC-D37175E3D1E6}"/>
              </a:ext>
            </a:extLst>
          </p:cNvPr>
          <p:cNvPicPr>
            <a:picLocks noChangeAspect="1"/>
          </p:cNvPicPr>
          <p:nvPr/>
        </p:nvPicPr>
        <p:blipFill>
          <a:blip r:embed="rId3"/>
          <a:stretch>
            <a:fillRect/>
          </a:stretch>
        </p:blipFill>
        <p:spPr>
          <a:xfrm>
            <a:off x="3216888" y="47857"/>
            <a:ext cx="4992601" cy="5047786"/>
          </a:xfrm>
          <a:prstGeom prst="rect">
            <a:avLst/>
          </a:prstGeom>
        </p:spPr>
      </p:pic>
    </p:spTree>
    <p:extLst>
      <p:ext uri="{BB962C8B-B14F-4D97-AF65-F5344CB8AC3E}">
        <p14:creationId xmlns:p14="http://schemas.microsoft.com/office/powerpoint/2010/main" val="341300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03</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7142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配置管理工具</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甘特图</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85384"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THREE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8645765"/>
      </p:ext>
    </p:extLst>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配置管理工具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sp>
        <p:nvSpPr>
          <p:cNvPr id="3" name="文本框 2">
            <a:extLst>
              <a:ext uri="{FF2B5EF4-FFF2-40B4-BE49-F238E27FC236}">
                <a16:creationId xmlns:a16="http://schemas.microsoft.com/office/drawing/2014/main" id="{CE224E1E-2F28-4865-85A5-5F123864BE99}"/>
              </a:ext>
            </a:extLst>
          </p:cNvPr>
          <p:cNvSpPr txBox="1"/>
          <p:nvPr/>
        </p:nvSpPr>
        <p:spPr>
          <a:xfrm>
            <a:off x="4393406" y="1966973"/>
            <a:ext cx="4407693" cy="3139321"/>
          </a:xfrm>
          <a:prstGeom prst="rect">
            <a:avLst/>
          </a:prstGeom>
          <a:noFill/>
        </p:spPr>
        <p:txBody>
          <a:bodyPr wrap="square" rtlCol="0">
            <a:spAutoFit/>
          </a:bodyPr>
          <a:lstStyle/>
          <a:p>
            <a:r>
              <a:rPr lang="en-US" altLang="zh-CN" sz="1100" dirty="0"/>
              <a:t>    </a:t>
            </a:r>
            <a:r>
              <a:rPr lang="zh-CN" altLang="zh-CN" sz="1100" b="1" dirty="0"/>
              <a:t>我们小组的配置管理工具使用的是</a:t>
            </a:r>
            <a:r>
              <a:rPr lang="en-US" altLang="zh-CN" sz="1100" b="1" dirty="0"/>
              <a:t>git</a:t>
            </a:r>
            <a:r>
              <a:rPr lang="zh-CN" altLang="zh-CN" sz="1100" b="1" dirty="0"/>
              <a:t>。我们使用一个主分支来作为我们的公共空间，放置每个里程碑的产物、会议记录等项目中产生一系列的文档。另起</a:t>
            </a:r>
            <a:r>
              <a:rPr lang="en-US" altLang="zh-CN" sz="1100" b="1" dirty="0"/>
              <a:t>5</a:t>
            </a:r>
            <a:r>
              <a:rPr lang="zh-CN" altLang="zh-CN" sz="1100" b="1" dirty="0"/>
              <a:t>个其它分支来作为我们的个人工作空间，纪录每个成员在项目过程中的中间产物。</a:t>
            </a:r>
          </a:p>
          <a:p>
            <a:r>
              <a:rPr lang="en-US" altLang="zh-CN" sz="1100" b="1" dirty="0"/>
              <a:t>    </a:t>
            </a:r>
            <a:r>
              <a:rPr lang="zh-CN" altLang="zh-CN" sz="1100" b="1" dirty="0"/>
              <a:t>我们一个学期干的活都是专注于软件项目开发前期的需求获取和设计环节，所以管理的都是文档。而</a:t>
            </a:r>
            <a:r>
              <a:rPr lang="en-US" altLang="zh-CN" sz="1100" b="1" dirty="0"/>
              <a:t>git</a:t>
            </a:r>
            <a:r>
              <a:rPr lang="zh-CN" altLang="zh-CN" sz="1100" b="1" dirty="0"/>
              <a:t>对</a:t>
            </a:r>
            <a:r>
              <a:rPr lang="en-US" altLang="zh-CN" sz="1100" b="1" dirty="0"/>
              <a:t>word</a:t>
            </a:r>
            <a:r>
              <a:rPr lang="zh-CN" altLang="zh-CN" sz="1100" b="1" dirty="0"/>
              <a:t>文档的版本支持并不如它对代码版本支持那么厉害以及没有与其他小组关于配置管理工具进行充分的交流，导致我们对如何对文档进行版本的控制产生了错误的理解，单纯的把</a:t>
            </a:r>
            <a:r>
              <a:rPr lang="en-US" altLang="zh-CN" sz="1100" b="1" dirty="0"/>
              <a:t>git</a:t>
            </a:r>
            <a:r>
              <a:rPr lang="zh-CN" altLang="zh-CN" sz="1100" b="1" dirty="0"/>
              <a:t>当作了我们项目的云盘使用，每当有一个文档有了新的版本，我们就把新文档放在了旧的文档下面，当打开一个阶段的文档时，它所有历史版本都展现在面前，致使到最后我们回查所有阶段的文档时，每个文档都有很多个版本，加大了我们的工作难度，还使我们的</a:t>
            </a:r>
            <a:r>
              <a:rPr lang="en-US" altLang="zh-CN" sz="1100" b="1" dirty="0"/>
              <a:t>git</a:t>
            </a:r>
            <a:r>
              <a:rPr lang="zh-CN" altLang="zh-CN" sz="1100" b="1" dirty="0"/>
              <a:t>变的臃肿不堪。</a:t>
            </a:r>
          </a:p>
          <a:p>
            <a:r>
              <a:rPr lang="en-US" altLang="zh-CN" sz="1100" b="1" dirty="0"/>
              <a:t>    </a:t>
            </a:r>
            <a:r>
              <a:rPr lang="zh-CN" altLang="zh-CN" sz="1100" b="1" dirty="0"/>
              <a:t>在看了其它小组配置管理工具的使用后，我们知晓到如何正确使用</a:t>
            </a:r>
            <a:r>
              <a:rPr lang="en-US" altLang="zh-CN" sz="1100" b="1" dirty="0"/>
              <a:t>git</a:t>
            </a:r>
            <a:r>
              <a:rPr lang="zh-CN" altLang="zh-CN" sz="1100" b="1" dirty="0"/>
              <a:t>。每次打开阶段文档的都应该展示它最新的版本有且只有一个，想要追溯到它的历史，可以通过提交记录或者标签来查询。我觉得我们下次再需要使用到配置管理工具时能做的比现在出色的多。</a:t>
            </a:r>
          </a:p>
          <a:p>
            <a:endParaRPr lang="zh-CN" altLang="en-US" sz="1100" dirty="0"/>
          </a:p>
        </p:txBody>
      </p:sp>
      <p:sp>
        <p:nvSpPr>
          <p:cNvPr id="6" name="文本框 5">
            <a:extLst>
              <a:ext uri="{FF2B5EF4-FFF2-40B4-BE49-F238E27FC236}">
                <a16:creationId xmlns:a16="http://schemas.microsoft.com/office/drawing/2014/main" id="{83570823-7A65-4D64-9209-EAE697D8D063}"/>
              </a:ext>
            </a:extLst>
          </p:cNvPr>
          <p:cNvSpPr txBox="1"/>
          <p:nvPr/>
        </p:nvSpPr>
        <p:spPr>
          <a:xfrm>
            <a:off x="5965031" y="1659792"/>
            <a:ext cx="1114425" cy="307181"/>
          </a:xfrm>
          <a:prstGeom prst="rect">
            <a:avLst/>
          </a:prstGeom>
          <a:noFill/>
        </p:spPr>
        <p:txBody>
          <a:bodyPr wrap="square" rtlCol="0">
            <a:spAutoFit/>
          </a:bodyPr>
          <a:lstStyle/>
          <a:p>
            <a:r>
              <a:rPr lang="zh-CN" altLang="en-US" b="1" dirty="0"/>
              <a:t>经验小结</a:t>
            </a:r>
          </a:p>
        </p:txBody>
      </p:sp>
      <p:pic>
        <p:nvPicPr>
          <p:cNvPr id="20" name="图片 19">
            <a:extLst>
              <a:ext uri="{FF2B5EF4-FFF2-40B4-BE49-F238E27FC236}">
                <a16:creationId xmlns:a16="http://schemas.microsoft.com/office/drawing/2014/main" id="{75436240-9607-4827-8720-97907F265CB9}"/>
              </a:ext>
            </a:extLst>
          </p:cNvPr>
          <p:cNvPicPr>
            <a:picLocks noChangeAspect="1"/>
          </p:cNvPicPr>
          <p:nvPr/>
        </p:nvPicPr>
        <p:blipFill>
          <a:blip r:embed="rId3"/>
          <a:stretch>
            <a:fillRect/>
          </a:stretch>
        </p:blipFill>
        <p:spPr>
          <a:xfrm>
            <a:off x="729509" y="596791"/>
            <a:ext cx="3515552" cy="4509503"/>
          </a:xfrm>
          <a:prstGeom prst="rect">
            <a:avLst/>
          </a:prstGeom>
        </p:spPr>
      </p:pic>
      <p:pic>
        <p:nvPicPr>
          <p:cNvPr id="2" name="图片 1">
            <a:extLst>
              <a:ext uri="{FF2B5EF4-FFF2-40B4-BE49-F238E27FC236}">
                <a16:creationId xmlns:a16="http://schemas.microsoft.com/office/drawing/2014/main" id="{0D05B4D7-9AA9-4B56-94EE-EA1C4F48691D}"/>
              </a:ext>
            </a:extLst>
          </p:cNvPr>
          <p:cNvPicPr>
            <a:picLocks noChangeAspect="1"/>
          </p:cNvPicPr>
          <p:nvPr/>
        </p:nvPicPr>
        <p:blipFill>
          <a:blip r:embed="rId4"/>
          <a:stretch>
            <a:fillRect/>
          </a:stretch>
        </p:blipFill>
        <p:spPr>
          <a:xfrm>
            <a:off x="7193769" y="119124"/>
            <a:ext cx="1700200" cy="1847849"/>
          </a:xfrm>
          <a:prstGeom prst="rect">
            <a:avLst/>
          </a:prstGeom>
        </p:spPr>
      </p:pic>
    </p:spTree>
    <p:extLst>
      <p:ext uri="{BB962C8B-B14F-4D97-AF65-F5344CB8AC3E}">
        <p14:creationId xmlns:p14="http://schemas.microsoft.com/office/powerpoint/2010/main" val="356142748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甘特图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0C043306-15A4-4571-89F5-117CC49572B7}"/>
              </a:ext>
            </a:extLst>
          </p:cNvPr>
          <p:cNvPicPr>
            <a:picLocks noChangeAspect="1"/>
          </p:cNvPicPr>
          <p:nvPr/>
        </p:nvPicPr>
        <p:blipFill>
          <a:blip r:embed="rId3"/>
          <a:stretch>
            <a:fillRect/>
          </a:stretch>
        </p:blipFill>
        <p:spPr>
          <a:xfrm>
            <a:off x="0" y="2136632"/>
            <a:ext cx="3353091" cy="2956816"/>
          </a:xfrm>
          <a:prstGeom prst="rect">
            <a:avLst/>
          </a:prstGeom>
        </p:spPr>
      </p:pic>
      <p:sp>
        <p:nvSpPr>
          <p:cNvPr id="6" name="文本框 5">
            <a:extLst>
              <a:ext uri="{FF2B5EF4-FFF2-40B4-BE49-F238E27FC236}">
                <a16:creationId xmlns:a16="http://schemas.microsoft.com/office/drawing/2014/main" id="{D7CDD5A9-989F-4F32-9529-3BE66C06C46B}"/>
              </a:ext>
            </a:extLst>
          </p:cNvPr>
          <p:cNvSpPr txBox="1"/>
          <p:nvPr/>
        </p:nvSpPr>
        <p:spPr>
          <a:xfrm>
            <a:off x="-33481" y="1646982"/>
            <a:ext cx="1798733" cy="300082"/>
          </a:xfrm>
          <a:prstGeom prst="rect">
            <a:avLst/>
          </a:prstGeom>
          <a:noFill/>
        </p:spPr>
        <p:txBody>
          <a:bodyPr wrap="square" rtlCol="0">
            <a:spAutoFit/>
          </a:bodyPr>
          <a:lstStyle/>
          <a:p>
            <a:r>
              <a:rPr lang="zh-CN" altLang="en-US" dirty="0"/>
              <a:t>甘特图</a:t>
            </a:r>
            <a:r>
              <a:rPr lang="en-US" altLang="zh-CN" dirty="0"/>
              <a:t>-20171103</a:t>
            </a:r>
            <a:endParaRPr lang="zh-CN" altLang="en-US" dirty="0"/>
          </a:p>
        </p:txBody>
      </p:sp>
      <p:pic>
        <p:nvPicPr>
          <p:cNvPr id="7" name="图片 6">
            <a:extLst>
              <a:ext uri="{FF2B5EF4-FFF2-40B4-BE49-F238E27FC236}">
                <a16:creationId xmlns:a16="http://schemas.microsoft.com/office/drawing/2014/main" id="{FE79C1A7-144F-4E3E-AE1F-87F7ACCAD502}"/>
              </a:ext>
            </a:extLst>
          </p:cNvPr>
          <p:cNvPicPr>
            <a:picLocks noChangeAspect="1"/>
          </p:cNvPicPr>
          <p:nvPr/>
        </p:nvPicPr>
        <p:blipFill>
          <a:blip r:embed="rId4"/>
          <a:stretch>
            <a:fillRect/>
          </a:stretch>
        </p:blipFill>
        <p:spPr>
          <a:xfrm>
            <a:off x="6072982" y="1765287"/>
            <a:ext cx="3071018" cy="3328161"/>
          </a:xfrm>
          <a:prstGeom prst="rect">
            <a:avLst/>
          </a:prstGeom>
        </p:spPr>
      </p:pic>
      <p:sp>
        <p:nvSpPr>
          <p:cNvPr id="22" name="文本框 21">
            <a:extLst>
              <a:ext uri="{FF2B5EF4-FFF2-40B4-BE49-F238E27FC236}">
                <a16:creationId xmlns:a16="http://schemas.microsoft.com/office/drawing/2014/main" id="{12B986E7-BE4D-4EDC-9B93-1EF3772E8399}"/>
              </a:ext>
            </a:extLst>
          </p:cNvPr>
          <p:cNvSpPr txBox="1"/>
          <p:nvPr/>
        </p:nvSpPr>
        <p:spPr>
          <a:xfrm>
            <a:off x="7010256" y="1411463"/>
            <a:ext cx="1798733" cy="300082"/>
          </a:xfrm>
          <a:prstGeom prst="rect">
            <a:avLst/>
          </a:prstGeom>
          <a:noFill/>
        </p:spPr>
        <p:txBody>
          <a:bodyPr wrap="square" rtlCol="0">
            <a:spAutoFit/>
          </a:bodyPr>
          <a:lstStyle/>
          <a:p>
            <a:r>
              <a:rPr lang="zh-CN" altLang="en-US" dirty="0"/>
              <a:t>甘特图</a:t>
            </a:r>
            <a:r>
              <a:rPr lang="en-US" altLang="zh-CN" dirty="0"/>
              <a:t>-20180117</a:t>
            </a:r>
            <a:endParaRPr lang="zh-CN" altLang="en-US" dirty="0"/>
          </a:p>
        </p:txBody>
      </p:sp>
      <p:sp>
        <p:nvSpPr>
          <p:cNvPr id="8" name="文本框 7">
            <a:extLst>
              <a:ext uri="{FF2B5EF4-FFF2-40B4-BE49-F238E27FC236}">
                <a16:creationId xmlns:a16="http://schemas.microsoft.com/office/drawing/2014/main" id="{1B5C6325-BF16-419A-BEC1-A054A39E602A}"/>
              </a:ext>
            </a:extLst>
          </p:cNvPr>
          <p:cNvSpPr txBox="1"/>
          <p:nvPr/>
        </p:nvSpPr>
        <p:spPr>
          <a:xfrm>
            <a:off x="2250281" y="299732"/>
            <a:ext cx="2464594" cy="923330"/>
          </a:xfrm>
          <a:prstGeom prst="rect">
            <a:avLst/>
          </a:prstGeom>
          <a:noFill/>
        </p:spPr>
        <p:txBody>
          <a:bodyPr wrap="square" rtlCol="0">
            <a:spAutoFit/>
          </a:bodyPr>
          <a:lstStyle/>
          <a:p>
            <a:r>
              <a:rPr lang="en-US" altLang="zh-CN" dirty="0"/>
              <a:t>20171103</a:t>
            </a:r>
            <a:r>
              <a:rPr lang="zh-CN" altLang="en-US" dirty="0"/>
              <a:t>版本总工时</a:t>
            </a:r>
            <a:r>
              <a:rPr lang="en-US" altLang="zh-CN" dirty="0"/>
              <a:t>330h</a:t>
            </a:r>
          </a:p>
          <a:p>
            <a:r>
              <a:rPr lang="en-US" altLang="zh-CN" dirty="0"/>
              <a:t>20180117</a:t>
            </a:r>
            <a:r>
              <a:rPr lang="zh-CN" altLang="en-US" dirty="0"/>
              <a:t>版本总工时</a:t>
            </a:r>
            <a:r>
              <a:rPr lang="en-US" altLang="zh-CN" dirty="0"/>
              <a:t>328.15h</a:t>
            </a:r>
          </a:p>
          <a:p>
            <a:r>
              <a:rPr lang="zh-CN" altLang="en-US" dirty="0"/>
              <a:t>资源分配还有不平衡的情况</a:t>
            </a:r>
            <a:endParaRPr lang="en-US" altLang="zh-CN" dirty="0"/>
          </a:p>
          <a:p>
            <a:endParaRPr lang="zh-CN" altLang="en-US" dirty="0"/>
          </a:p>
        </p:txBody>
      </p:sp>
    </p:spTree>
    <p:extLst>
      <p:ext uri="{BB962C8B-B14F-4D97-AF65-F5344CB8AC3E}">
        <p14:creationId xmlns:p14="http://schemas.microsoft.com/office/powerpoint/2010/main" val="104975616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82275" y="213113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b="1" dirty="0">
                <a:solidFill>
                  <a:schemeClr val="accent1"/>
                </a:solidFill>
                <a:latin typeface="方正兰亭黑_GBK"/>
                <a:ea typeface="方正兰亭黑_GBK"/>
              </a:rPr>
              <a:t>目录</a:t>
            </a:r>
          </a:p>
        </p:txBody>
      </p:sp>
      <p:cxnSp>
        <p:nvCxnSpPr>
          <p:cNvPr id="30" name="直接连接符 29"/>
          <p:cNvCxnSpPr/>
          <p:nvPr/>
        </p:nvCxnSpPr>
        <p:spPr>
          <a:xfrm>
            <a:off x="695097" y="2636516"/>
            <a:ext cx="3540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803097" y="35302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803096" y="141303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023830" y="337901"/>
            <a:ext cx="2031325" cy="307777"/>
          </a:xfrm>
          <a:prstGeom prst="rect">
            <a:avLst/>
          </a:prstGeom>
        </p:spPr>
        <p:txBody>
          <a:bodyPr wrap="none">
            <a:spAutoFit/>
          </a:bodyPr>
          <a:lstStyle/>
          <a:p>
            <a:r>
              <a:rPr lang="en-US" altLang="zh-CN" sz="1400" dirty="0">
                <a:solidFill>
                  <a:schemeClr val="accent1"/>
                </a:solidFill>
                <a:latin typeface="+mj-ea"/>
                <a:ea typeface="+mj-ea"/>
              </a:rPr>
              <a:t>01.</a:t>
            </a:r>
            <a:r>
              <a:rPr lang="zh-CN" altLang="en-US" sz="1400" dirty="0">
                <a:solidFill>
                  <a:schemeClr val="accent1"/>
                </a:solidFill>
                <a:latin typeface="+mj-ea"/>
                <a:ea typeface="+mj-ea"/>
              </a:rPr>
              <a:t>项目章程</a:t>
            </a:r>
            <a:r>
              <a:rPr lang="en-US" altLang="zh-CN" sz="1400" dirty="0">
                <a:solidFill>
                  <a:schemeClr val="accent1"/>
                </a:solidFill>
                <a:latin typeface="+mj-ea"/>
                <a:ea typeface="+mj-ea"/>
              </a:rPr>
              <a:t>&amp;</a:t>
            </a:r>
            <a:r>
              <a:rPr lang="zh-CN" altLang="en-US" sz="1400" dirty="0">
                <a:solidFill>
                  <a:schemeClr val="accent1"/>
                </a:solidFill>
                <a:latin typeface="+mj-ea"/>
                <a:ea typeface="+mj-ea"/>
              </a:rPr>
              <a:t>项目计划</a:t>
            </a:r>
            <a:endParaRPr lang="zh-CN" altLang="en-US" sz="1800" dirty="0">
              <a:solidFill>
                <a:schemeClr val="accent1"/>
              </a:solidFill>
              <a:latin typeface="+mj-ea"/>
              <a:ea typeface="+mj-ea"/>
            </a:endParaRPr>
          </a:p>
        </p:txBody>
      </p:sp>
      <p:sp>
        <p:nvSpPr>
          <p:cNvPr id="43" name="矩形 42"/>
          <p:cNvSpPr/>
          <p:nvPr/>
        </p:nvSpPr>
        <p:spPr>
          <a:xfrm>
            <a:off x="2024289" y="568204"/>
            <a:ext cx="2500798" cy="278153"/>
          </a:xfrm>
          <a:prstGeom prst="rect">
            <a:avLst/>
          </a:prstGeom>
        </p:spPr>
        <p:txBody>
          <a:bodyPr wrap="square">
            <a:spAutoFit/>
          </a:bodyPr>
          <a:lstStyle/>
          <a:p>
            <a:pPr>
              <a:lnSpc>
                <a:spcPct val="150000"/>
              </a:lnSpc>
            </a:pPr>
            <a:r>
              <a:rPr lang="zh-CN" altLang="en-US" sz="900" dirty="0"/>
              <a:t>里程碑、需求项目计划</a:t>
            </a:r>
          </a:p>
        </p:txBody>
      </p:sp>
      <p:sp>
        <p:nvSpPr>
          <p:cNvPr id="45" name="矩形 44"/>
          <p:cNvSpPr/>
          <p:nvPr/>
        </p:nvSpPr>
        <p:spPr>
          <a:xfrm>
            <a:off x="2023830" y="1387100"/>
            <a:ext cx="2031325" cy="307777"/>
          </a:xfrm>
          <a:prstGeom prst="rect">
            <a:avLst/>
          </a:prstGeom>
        </p:spPr>
        <p:txBody>
          <a:bodyPr wrap="none">
            <a:spAutoFit/>
          </a:bodyPr>
          <a:lstStyle/>
          <a:p>
            <a:r>
              <a:rPr lang="en-US" altLang="zh-CN" sz="1400" dirty="0">
                <a:solidFill>
                  <a:schemeClr val="accent1"/>
                </a:solidFill>
                <a:latin typeface="+mj-ea"/>
                <a:ea typeface="+mj-ea"/>
              </a:rPr>
              <a:t>02.</a:t>
            </a:r>
            <a:r>
              <a:rPr lang="zh-CN" altLang="en-US" sz="1400" dirty="0">
                <a:solidFill>
                  <a:schemeClr val="accent1"/>
                </a:solidFill>
                <a:latin typeface="+mj-ea"/>
                <a:ea typeface="+mj-ea"/>
              </a:rPr>
              <a:t>会议记录</a:t>
            </a:r>
            <a:r>
              <a:rPr lang="en-US" altLang="zh-CN" sz="1400" dirty="0">
                <a:solidFill>
                  <a:schemeClr val="accent1"/>
                </a:solidFill>
                <a:latin typeface="+mj-ea"/>
                <a:ea typeface="+mj-ea"/>
              </a:rPr>
              <a:t>&amp;</a:t>
            </a:r>
            <a:r>
              <a:rPr lang="zh-CN" altLang="en-US" sz="1400" dirty="0">
                <a:solidFill>
                  <a:schemeClr val="accent1"/>
                </a:solidFill>
                <a:latin typeface="+mj-ea"/>
                <a:ea typeface="+mj-ea"/>
              </a:rPr>
              <a:t>内部评审</a:t>
            </a:r>
            <a:endParaRPr lang="zh-CN" altLang="en-US" sz="1800" dirty="0">
              <a:solidFill>
                <a:schemeClr val="accent1"/>
              </a:solidFill>
              <a:latin typeface="+mj-ea"/>
              <a:ea typeface="+mj-ea"/>
            </a:endParaRPr>
          </a:p>
        </p:txBody>
      </p:sp>
      <p:sp>
        <p:nvSpPr>
          <p:cNvPr id="46" name="矩形 45"/>
          <p:cNvSpPr/>
          <p:nvPr/>
        </p:nvSpPr>
        <p:spPr>
          <a:xfrm>
            <a:off x="2024289" y="1617403"/>
            <a:ext cx="2500798" cy="278602"/>
          </a:xfrm>
          <a:prstGeom prst="rect">
            <a:avLst/>
          </a:prstGeom>
        </p:spPr>
        <p:txBody>
          <a:bodyPr wrap="square">
            <a:spAutoFit/>
          </a:bodyPr>
          <a:lstStyle/>
          <a:p>
            <a:pPr>
              <a:lnSpc>
                <a:spcPct val="150000"/>
              </a:lnSpc>
            </a:pPr>
            <a:r>
              <a:rPr lang="zh-CN" altLang="en-US" sz="900" dirty="0">
                <a:solidFill>
                  <a:prstClr val="black">
                    <a:lumMod val="85000"/>
                    <a:lumOff val="15000"/>
                  </a:prstClr>
                </a:solidFill>
              </a:rPr>
              <a:t>会议记录、手稿、组内评分表</a:t>
            </a:r>
            <a:endParaRPr lang="zh-CN" altLang="en-US" sz="1100" dirty="0"/>
          </a:p>
        </p:txBody>
      </p:sp>
      <p:sp>
        <p:nvSpPr>
          <p:cNvPr id="47" name="椭圆 46"/>
          <p:cNvSpPr/>
          <p:nvPr/>
        </p:nvSpPr>
        <p:spPr>
          <a:xfrm>
            <a:off x="1803096" y="242033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023830" y="2394400"/>
            <a:ext cx="2210862" cy="307777"/>
          </a:xfrm>
          <a:prstGeom prst="rect">
            <a:avLst/>
          </a:prstGeom>
        </p:spPr>
        <p:txBody>
          <a:bodyPr wrap="none">
            <a:spAutoFit/>
          </a:bodyPr>
          <a:lstStyle/>
          <a:p>
            <a:r>
              <a:rPr lang="en-US" altLang="zh-CN" sz="1400" dirty="0">
                <a:solidFill>
                  <a:schemeClr val="accent1"/>
                </a:solidFill>
                <a:latin typeface="+mj-ea"/>
                <a:ea typeface="+mj-ea"/>
              </a:rPr>
              <a:t>03.</a:t>
            </a:r>
            <a:r>
              <a:rPr lang="zh-CN" altLang="en-US" sz="1400" dirty="0">
                <a:solidFill>
                  <a:schemeClr val="accent1"/>
                </a:solidFill>
                <a:latin typeface="+mj-ea"/>
                <a:ea typeface="+mj-ea"/>
              </a:rPr>
              <a:t>配置管理工具</a:t>
            </a:r>
            <a:r>
              <a:rPr lang="en-US" altLang="zh-CN" sz="1400" dirty="0">
                <a:solidFill>
                  <a:schemeClr val="accent1"/>
                </a:solidFill>
                <a:latin typeface="+mj-ea"/>
                <a:ea typeface="+mj-ea"/>
              </a:rPr>
              <a:t>&amp;</a:t>
            </a:r>
            <a:r>
              <a:rPr lang="zh-CN" altLang="en-US" sz="1400" dirty="0">
                <a:solidFill>
                  <a:schemeClr val="accent1"/>
                </a:solidFill>
                <a:latin typeface="+mj-ea"/>
                <a:ea typeface="+mj-ea"/>
              </a:rPr>
              <a:t>甘特图</a:t>
            </a:r>
            <a:endParaRPr lang="zh-CN" altLang="en-US" sz="1800" dirty="0">
              <a:solidFill>
                <a:schemeClr val="accent1"/>
              </a:solidFill>
              <a:latin typeface="+mj-ea"/>
              <a:ea typeface="+mj-ea"/>
            </a:endParaRPr>
          </a:p>
        </p:txBody>
      </p:sp>
      <p:sp>
        <p:nvSpPr>
          <p:cNvPr id="50" name="矩形 49"/>
          <p:cNvSpPr/>
          <p:nvPr/>
        </p:nvSpPr>
        <p:spPr>
          <a:xfrm>
            <a:off x="2024289" y="2624703"/>
            <a:ext cx="2500798" cy="278153"/>
          </a:xfrm>
          <a:prstGeom prst="rect">
            <a:avLst/>
          </a:prstGeom>
        </p:spPr>
        <p:txBody>
          <a:bodyPr wrap="square">
            <a:spAutoFit/>
          </a:bodyPr>
          <a:lstStyle/>
          <a:p>
            <a:pPr>
              <a:lnSpc>
                <a:spcPct val="150000"/>
              </a:lnSpc>
            </a:pPr>
            <a:r>
              <a:rPr lang="en-US" altLang="zh-CN" sz="900" dirty="0">
                <a:solidFill>
                  <a:prstClr val="black">
                    <a:lumMod val="85000"/>
                    <a:lumOff val="15000"/>
                  </a:prstClr>
                </a:solidFill>
              </a:rPr>
              <a:t>Git</a:t>
            </a:r>
            <a:r>
              <a:rPr lang="zh-CN" altLang="en-US" sz="900" dirty="0">
                <a:solidFill>
                  <a:prstClr val="black">
                    <a:lumMod val="85000"/>
                    <a:lumOff val="15000"/>
                  </a:prstClr>
                </a:solidFill>
              </a:rPr>
              <a:t>总结、</a:t>
            </a:r>
            <a:r>
              <a:rPr lang="en-US" altLang="zh-CN" sz="900" dirty="0">
                <a:solidFill>
                  <a:prstClr val="black">
                    <a:lumMod val="85000"/>
                    <a:lumOff val="15000"/>
                  </a:prstClr>
                </a:solidFill>
              </a:rPr>
              <a:t>WBS</a:t>
            </a:r>
            <a:r>
              <a:rPr lang="zh-CN" altLang="en-US" sz="900" dirty="0">
                <a:solidFill>
                  <a:prstClr val="black">
                    <a:lumMod val="85000"/>
                    <a:lumOff val="15000"/>
                  </a:prstClr>
                </a:solidFill>
              </a:rPr>
              <a:t>图</a:t>
            </a:r>
            <a:endParaRPr lang="en-US" altLang="zh-CN" sz="900" dirty="0">
              <a:solidFill>
                <a:prstClr val="black">
                  <a:lumMod val="85000"/>
                  <a:lumOff val="15000"/>
                </a:prstClr>
              </a:solidFill>
            </a:endParaRPr>
          </a:p>
        </p:txBody>
      </p:sp>
      <p:sp>
        <p:nvSpPr>
          <p:cNvPr id="51" name="椭圆 50"/>
          <p:cNvSpPr/>
          <p:nvPr/>
        </p:nvSpPr>
        <p:spPr>
          <a:xfrm>
            <a:off x="1803096" y="3268478"/>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023830" y="3242544"/>
            <a:ext cx="1157689" cy="307777"/>
          </a:xfrm>
          <a:prstGeom prst="rect">
            <a:avLst/>
          </a:prstGeom>
        </p:spPr>
        <p:txBody>
          <a:bodyPr wrap="none">
            <a:spAutoFit/>
          </a:bodyPr>
          <a:lstStyle/>
          <a:p>
            <a:r>
              <a:rPr lang="en-US" altLang="zh-CN" sz="1400" dirty="0">
                <a:solidFill>
                  <a:schemeClr val="accent1"/>
                </a:solidFill>
                <a:latin typeface="+mj-ea"/>
                <a:ea typeface="+mj-ea"/>
              </a:rPr>
              <a:t>04.</a:t>
            </a:r>
            <a:r>
              <a:rPr lang="zh-CN" altLang="en-US" sz="1400" dirty="0">
                <a:solidFill>
                  <a:schemeClr val="accent1"/>
                </a:solidFill>
                <a:latin typeface="+mj-ea"/>
                <a:ea typeface="+mj-ea"/>
              </a:rPr>
              <a:t>需求获取</a:t>
            </a:r>
            <a:endParaRPr lang="zh-CN" altLang="en-US" sz="1800" dirty="0">
              <a:solidFill>
                <a:schemeClr val="accent1"/>
              </a:solidFill>
              <a:latin typeface="+mj-ea"/>
              <a:ea typeface="+mj-ea"/>
            </a:endParaRPr>
          </a:p>
        </p:txBody>
      </p:sp>
      <p:sp>
        <p:nvSpPr>
          <p:cNvPr id="54" name="矩形 53"/>
          <p:cNvSpPr/>
          <p:nvPr/>
        </p:nvSpPr>
        <p:spPr>
          <a:xfrm>
            <a:off x="2024289" y="3472847"/>
            <a:ext cx="2500798" cy="507831"/>
          </a:xfrm>
          <a:prstGeom prst="rect">
            <a:avLst/>
          </a:prstGeom>
        </p:spPr>
        <p:txBody>
          <a:bodyPr wrap="square">
            <a:spAutoFit/>
          </a:bodyPr>
          <a:lstStyle/>
          <a:p>
            <a:pPr>
              <a:lnSpc>
                <a:spcPct val="150000"/>
              </a:lnSpc>
            </a:pPr>
            <a:r>
              <a:rPr lang="zh-CN" altLang="en-US" sz="900" dirty="0"/>
              <a:t>愿景和范围，用户群分类，相关界面，相关用户访谈、</a:t>
            </a:r>
            <a:r>
              <a:rPr lang="en-US" altLang="zh-CN" sz="900" dirty="0"/>
              <a:t>JAD</a:t>
            </a:r>
            <a:r>
              <a:rPr lang="zh-CN" altLang="en-US" sz="900" dirty="0"/>
              <a:t>会议</a:t>
            </a:r>
          </a:p>
        </p:txBody>
      </p:sp>
      <p:sp>
        <p:nvSpPr>
          <p:cNvPr id="16" name="椭圆 15">
            <a:extLst>
              <a:ext uri="{FF2B5EF4-FFF2-40B4-BE49-F238E27FC236}">
                <a16:creationId xmlns:a16="http://schemas.microsoft.com/office/drawing/2014/main" id="{04CD5F64-6AB8-438C-865C-BC8C19B1924C}"/>
              </a:ext>
            </a:extLst>
          </p:cNvPr>
          <p:cNvSpPr/>
          <p:nvPr/>
        </p:nvSpPr>
        <p:spPr>
          <a:xfrm>
            <a:off x="5572632" y="368157"/>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5B6419-8A06-4742-92A2-2921C7F7B9BD}"/>
              </a:ext>
            </a:extLst>
          </p:cNvPr>
          <p:cNvSpPr/>
          <p:nvPr/>
        </p:nvSpPr>
        <p:spPr>
          <a:xfrm>
            <a:off x="5572631" y="1428162"/>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3208C1C-6FD2-4320-A978-4A44D57F7793}"/>
              </a:ext>
            </a:extLst>
          </p:cNvPr>
          <p:cNvSpPr/>
          <p:nvPr/>
        </p:nvSpPr>
        <p:spPr>
          <a:xfrm>
            <a:off x="5793365" y="353029"/>
            <a:ext cx="1516762" cy="307777"/>
          </a:xfrm>
          <a:prstGeom prst="rect">
            <a:avLst/>
          </a:prstGeom>
        </p:spPr>
        <p:txBody>
          <a:bodyPr wrap="none">
            <a:spAutoFit/>
          </a:bodyPr>
          <a:lstStyle/>
          <a:p>
            <a:r>
              <a:rPr lang="en-US" altLang="zh-CN" sz="1400" dirty="0">
                <a:solidFill>
                  <a:schemeClr val="accent1"/>
                </a:solidFill>
                <a:latin typeface="+mj-ea"/>
                <a:ea typeface="+mj-ea"/>
              </a:rPr>
              <a:t>06.</a:t>
            </a:r>
            <a:r>
              <a:rPr lang="zh-CN" altLang="en-US" sz="1400" dirty="0">
                <a:solidFill>
                  <a:schemeClr val="accent1"/>
                </a:solidFill>
                <a:latin typeface="+mj-ea"/>
                <a:ea typeface="+mj-ea"/>
              </a:rPr>
              <a:t>需求规格说明</a:t>
            </a:r>
            <a:endParaRPr lang="zh-CN" altLang="en-US" sz="1800" dirty="0">
              <a:solidFill>
                <a:schemeClr val="accent1"/>
              </a:solidFill>
              <a:latin typeface="+mj-ea"/>
              <a:ea typeface="+mj-ea"/>
            </a:endParaRPr>
          </a:p>
        </p:txBody>
      </p:sp>
      <p:sp>
        <p:nvSpPr>
          <p:cNvPr id="20" name="矩形 19">
            <a:extLst>
              <a:ext uri="{FF2B5EF4-FFF2-40B4-BE49-F238E27FC236}">
                <a16:creationId xmlns:a16="http://schemas.microsoft.com/office/drawing/2014/main" id="{CC07516C-75FE-4697-9A9A-9085E238060B}"/>
              </a:ext>
            </a:extLst>
          </p:cNvPr>
          <p:cNvSpPr/>
          <p:nvPr/>
        </p:nvSpPr>
        <p:spPr>
          <a:xfrm>
            <a:off x="5793365" y="1402228"/>
            <a:ext cx="1157689" cy="307777"/>
          </a:xfrm>
          <a:prstGeom prst="rect">
            <a:avLst/>
          </a:prstGeom>
        </p:spPr>
        <p:txBody>
          <a:bodyPr wrap="none">
            <a:spAutoFit/>
          </a:bodyPr>
          <a:lstStyle/>
          <a:p>
            <a:r>
              <a:rPr lang="en-US" altLang="zh-CN" sz="1400" dirty="0">
                <a:solidFill>
                  <a:schemeClr val="accent1"/>
                </a:solidFill>
                <a:latin typeface="+mj-ea"/>
                <a:ea typeface="+mj-ea"/>
              </a:rPr>
              <a:t>07.</a:t>
            </a:r>
            <a:r>
              <a:rPr lang="zh-CN" altLang="en-US" sz="1400" dirty="0">
                <a:solidFill>
                  <a:schemeClr val="accent1"/>
                </a:solidFill>
                <a:latin typeface="+mj-ea"/>
                <a:ea typeface="+mj-ea"/>
              </a:rPr>
              <a:t>需求变更</a:t>
            </a:r>
            <a:endParaRPr lang="zh-CN" altLang="en-US" sz="1800" dirty="0">
              <a:solidFill>
                <a:schemeClr val="accent1"/>
              </a:solidFill>
              <a:latin typeface="+mj-ea"/>
              <a:ea typeface="+mj-ea"/>
            </a:endParaRPr>
          </a:p>
        </p:txBody>
      </p:sp>
      <p:sp>
        <p:nvSpPr>
          <p:cNvPr id="23" name="矩形 22">
            <a:extLst>
              <a:ext uri="{FF2B5EF4-FFF2-40B4-BE49-F238E27FC236}">
                <a16:creationId xmlns:a16="http://schemas.microsoft.com/office/drawing/2014/main" id="{CA8D3616-0A31-4FD6-8B11-C9F2A7DE3226}"/>
              </a:ext>
            </a:extLst>
          </p:cNvPr>
          <p:cNvSpPr/>
          <p:nvPr/>
        </p:nvSpPr>
        <p:spPr>
          <a:xfrm>
            <a:off x="5793365" y="1661469"/>
            <a:ext cx="2500798" cy="485902"/>
          </a:xfrm>
          <a:prstGeom prst="rect">
            <a:avLst/>
          </a:prstGeom>
        </p:spPr>
        <p:txBody>
          <a:bodyPr wrap="square">
            <a:spAutoFit/>
          </a:bodyPr>
          <a:lstStyle/>
          <a:p>
            <a:pPr>
              <a:lnSpc>
                <a:spcPct val="150000"/>
              </a:lnSpc>
            </a:pPr>
            <a:r>
              <a:rPr lang="en-US" altLang="zh-CN" sz="900" dirty="0"/>
              <a:t>CCB</a:t>
            </a:r>
            <a:r>
              <a:rPr lang="zh-CN" altLang="en-US" sz="900" dirty="0"/>
              <a:t>章程、需求变更报告、需求管理工具、需求影响分析、</a:t>
            </a:r>
          </a:p>
        </p:txBody>
      </p:sp>
      <p:sp>
        <p:nvSpPr>
          <p:cNvPr id="24" name="椭圆 23">
            <a:extLst>
              <a:ext uri="{FF2B5EF4-FFF2-40B4-BE49-F238E27FC236}">
                <a16:creationId xmlns:a16="http://schemas.microsoft.com/office/drawing/2014/main" id="{291DDB97-63AF-4D36-826A-4A17CC4402C3}"/>
              </a:ext>
            </a:extLst>
          </p:cNvPr>
          <p:cNvSpPr/>
          <p:nvPr/>
        </p:nvSpPr>
        <p:spPr>
          <a:xfrm>
            <a:off x="5572631" y="2435462"/>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73CF46D-80E9-4244-9C78-6D76790981C2}"/>
              </a:ext>
            </a:extLst>
          </p:cNvPr>
          <p:cNvSpPr/>
          <p:nvPr/>
        </p:nvSpPr>
        <p:spPr>
          <a:xfrm>
            <a:off x="5793365" y="2409528"/>
            <a:ext cx="1157689" cy="307777"/>
          </a:xfrm>
          <a:prstGeom prst="rect">
            <a:avLst/>
          </a:prstGeom>
        </p:spPr>
        <p:txBody>
          <a:bodyPr wrap="none">
            <a:spAutoFit/>
          </a:bodyPr>
          <a:lstStyle/>
          <a:p>
            <a:r>
              <a:rPr lang="en-US" altLang="zh-CN" sz="1400" dirty="0">
                <a:solidFill>
                  <a:schemeClr val="accent1"/>
                </a:solidFill>
                <a:latin typeface="+mj-ea"/>
                <a:ea typeface="+mj-ea"/>
              </a:rPr>
              <a:t>08.</a:t>
            </a:r>
            <a:r>
              <a:rPr lang="zh-CN" altLang="en-US" sz="1400" dirty="0">
                <a:solidFill>
                  <a:schemeClr val="accent1"/>
                </a:solidFill>
                <a:latin typeface="+mj-ea"/>
                <a:ea typeface="+mj-ea"/>
              </a:rPr>
              <a:t>其他问题</a:t>
            </a:r>
            <a:endParaRPr lang="zh-CN" altLang="en-US" sz="1800" dirty="0">
              <a:solidFill>
                <a:schemeClr val="accent1"/>
              </a:solidFill>
              <a:latin typeface="+mj-ea"/>
              <a:ea typeface="+mj-ea"/>
            </a:endParaRPr>
          </a:p>
        </p:txBody>
      </p:sp>
      <p:sp>
        <p:nvSpPr>
          <p:cNvPr id="27" name="椭圆 26">
            <a:extLst>
              <a:ext uri="{FF2B5EF4-FFF2-40B4-BE49-F238E27FC236}">
                <a16:creationId xmlns:a16="http://schemas.microsoft.com/office/drawing/2014/main" id="{4F070650-5D76-447F-88D6-A6FDBE08BD8D}"/>
              </a:ext>
            </a:extLst>
          </p:cNvPr>
          <p:cNvSpPr/>
          <p:nvPr/>
        </p:nvSpPr>
        <p:spPr>
          <a:xfrm>
            <a:off x="5572631" y="326496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0AE8518-1E17-4EA7-BBCB-185961D07B3E}"/>
              </a:ext>
            </a:extLst>
          </p:cNvPr>
          <p:cNvSpPr/>
          <p:nvPr/>
        </p:nvSpPr>
        <p:spPr>
          <a:xfrm>
            <a:off x="5793365" y="3239035"/>
            <a:ext cx="1600951" cy="307777"/>
          </a:xfrm>
          <a:prstGeom prst="rect">
            <a:avLst/>
          </a:prstGeom>
        </p:spPr>
        <p:txBody>
          <a:bodyPr wrap="none">
            <a:spAutoFit/>
          </a:bodyPr>
          <a:lstStyle/>
          <a:p>
            <a:r>
              <a:rPr lang="en-US" altLang="zh-CN" sz="1400" dirty="0">
                <a:solidFill>
                  <a:schemeClr val="accent1"/>
                </a:solidFill>
                <a:latin typeface="+mj-ea"/>
                <a:ea typeface="+mj-ea"/>
              </a:rPr>
              <a:t>09.TeamBuilding</a:t>
            </a:r>
            <a:endParaRPr lang="zh-CN" altLang="en-US" sz="1800" dirty="0">
              <a:solidFill>
                <a:schemeClr val="accent1"/>
              </a:solidFill>
              <a:latin typeface="+mj-ea"/>
              <a:ea typeface="+mj-ea"/>
            </a:endParaRPr>
          </a:p>
        </p:txBody>
      </p:sp>
      <p:sp>
        <p:nvSpPr>
          <p:cNvPr id="32" name="椭圆 31">
            <a:extLst>
              <a:ext uri="{FF2B5EF4-FFF2-40B4-BE49-F238E27FC236}">
                <a16:creationId xmlns:a16="http://schemas.microsoft.com/office/drawing/2014/main" id="{E07C4154-623C-4E77-B6A7-05F228CD61BD}"/>
              </a:ext>
            </a:extLst>
          </p:cNvPr>
          <p:cNvSpPr/>
          <p:nvPr/>
        </p:nvSpPr>
        <p:spPr>
          <a:xfrm>
            <a:off x="1802638" y="4138451"/>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DBCD36E-E331-4674-BB28-468F5734D6CB}"/>
              </a:ext>
            </a:extLst>
          </p:cNvPr>
          <p:cNvSpPr/>
          <p:nvPr/>
        </p:nvSpPr>
        <p:spPr>
          <a:xfrm>
            <a:off x="2023371" y="4123323"/>
            <a:ext cx="1157689" cy="307777"/>
          </a:xfrm>
          <a:prstGeom prst="rect">
            <a:avLst/>
          </a:prstGeom>
        </p:spPr>
        <p:txBody>
          <a:bodyPr wrap="none">
            <a:spAutoFit/>
          </a:bodyPr>
          <a:lstStyle/>
          <a:p>
            <a:r>
              <a:rPr lang="en-US" altLang="zh-CN" sz="1400" dirty="0">
                <a:solidFill>
                  <a:schemeClr val="accent1"/>
                </a:solidFill>
                <a:latin typeface="+mj-ea"/>
                <a:ea typeface="+mj-ea"/>
              </a:rPr>
              <a:t>05.</a:t>
            </a:r>
            <a:r>
              <a:rPr lang="zh-CN" altLang="en-US" sz="1400" dirty="0">
                <a:solidFill>
                  <a:schemeClr val="accent1"/>
                </a:solidFill>
                <a:latin typeface="+mj-ea"/>
                <a:ea typeface="+mj-ea"/>
              </a:rPr>
              <a:t>需求分析</a:t>
            </a:r>
            <a:endParaRPr lang="zh-CN" altLang="en-US" sz="1800" dirty="0">
              <a:solidFill>
                <a:schemeClr val="accent1"/>
              </a:solidFill>
              <a:latin typeface="+mj-ea"/>
              <a:ea typeface="+mj-ea"/>
            </a:endParaRPr>
          </a:p>
        </p:txBody>
      </p:sp>
      <p:sp>
        <p:nvSpPr>
          <p:cNvPr id="35" name="椭圆 34">
            <a:extLst>
              <a:ext uri="{FF2B5EF4-FFF2-40B4-BE49-F238E27FC236}">
                <a16:creationId xmlns:a16="http://schemas.microsoft.com/office/drawing/2014/main" id="{519785F7-2E83-4FB8-8810-D0DE9049B1FA}"/>
              </a:ext>
            </a:extLst>
          </p:cNvPr>
          <p:cNvSpPr/>
          <p:nvPr/>
        </p:nvSpPr>
        <p:spPr>
          <a:xfrm>
            <a:off x="5572172" y="4130620"/>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781A919-C223-4C1A-9511-26B0A5E74B86}"/>
              </a:ext>
            </a:extLst>
          </p:cNvPr>
          <p:cNvSpPr/>
          <p:nvPr/>
        </p:nvSpPr>
        <p:spPr>
          <a:xfrm>
            <a:off x="5792906" y="4104686"/>
            <a:ext cx="1672253" cy="307777"/>
          </a:xfrm>
          <a:prstGeom prst="rect">
            <a:avLst/>
          </a:prstGeom>
        </p:spPr>
        <p:txBody>
          <a:bodyPr wrap="none">
            <a:spAutoFit/>
          </a:bodyPr>
          <a:lstStyle/>
          <a:p>
            <a:r>
              <a:rPr lang="en-US" altLang="zh-CN" sz="1400" dirty="0">
                <a:solidFill>
                  <a:schemeClr val="accent1"/>
                </a:solidFill>
                <a:latin typeface="+mj-ea"/>
                <a:ea typeface="+mj-ea"/>
              </a:rPr>
              <a:t>10.</a:t>
            </a:r>
            <a:r>
              <a:rPr lang="zh-CN" altLang="en-US" sz="1400" dirty="0">
                <a:solidFill>
                  <a:schemeClr val="accent1"/>
                </a:solidFill>
                <a:latin typeface="+mj-ea"/>
                <a:ea typeface="+mj-ea"/>
              </a:rPr>
              <a:t>总结</a:t>
            </a:r>
            <a:r>
              <a:rPr lang="en-US" altLang="zh-CN" sz="1400" dirty="0">
                <a:solidFill>
                  <a:schemeClr val="accent1"/>
                </a:solidFill>
                <a:latin typeface="+mj-ea"/>
                <a:ea typeface="+mj-ea"/>
              </a:rPr>
              <a:t>&amp;</a:t>
            </a:r>
            <a:r>
              <a:rPr lang="zh-CN" altLang="en-US" sz="1400" dirty="0">
                <a:solidFill>
                  <a:schemeClr val="accent1"/>
                </a:solidFill>
                <a:latin typeface="+mj-ea"/>
                <a:ea typeface="+mj-ea"/>
              </a:rPr>
              <a:t>绩效评定</a:t>
            </a:r>
            <a:endParaRPr lang="zh-CN" altLang="en-US" sz="1800" dirty="0">
              <a:solidFill>
                <a:schemeClr val="accent1"/>
              </a:solidFill>
              <a:latin typeface="+mj-ea"/>
              <a:ea typeface="+mj-ea"/>
            </a:endParaRPr>
          </a:p>
        </p:txBody>
      </p:sp>
      <p:sp>
        <p:nvSpPr>
          <p:cNvPr id="38" name="矩形 37">
            <a:extLst>
              <a:ext uri="{FF2B5EF4-FFF2-40B4-BE49-F238E27FC236}">
                <a16:creationId xmlns:a16="http://schemas.microsoft.com/office/drawing/2014/main" id="{E91824B4-350B-439B-85C9-3B3370D9B05D}"/>
              </a:ext>
            </a:extLst>
          </p:cNvPr>
          <p:cNvSpPr/>
          <p:nvPr/>
        </p:nvSpPr>
        <p:spPr>
          <a:xfrm>
            <a:off x="2023371" y="4492927"/>
            <a:ext cx="2500798" cy="300082"/>
          </a:xfrm>
          <a:prstGeom prst="rect">
            <a:avLst/>
          </a:prstGeom>
        </p:spPr>
        <p:txBody>
          <a:bodyPr wrap="square">
            <a:spAutoFit/>
          </a:bodyPr>
          <a:lstStyle/>
          <a:p>
            <a:pPr>
              <a:lnSpc>
                <a:spcPct val="150000"/>
              </a:lnSpc>
            </a:pPr>
            <a:r>
              <a:rPr lang="zh-CN" altLang="en-US" sz="900" dirty="0"/>
              <a:t>界面原型</a:t>
            </a:r>
            <a:r>
              <a:rPr lang="en-US" altLang="zh-CN" sz="900" dirty="0"/>
              <a:t>,</a:t>
            </a:r>
            <a:r>
              <a:rPr lang="zh-CN" altLang="en-US" sz="900" dirty="0"/>
              <a:t>优先级打分表</a:t>
            </a:r>
          </a:p>
        </p:txBody>
      </p:sp>
      <p:sp>
        <p:nvSpPr>
          <p:cNvPr id="39" name="矩形 38">
            <a:extLst>
              <a:ext uri="{FF2B5EF4-FFF2-40B4-BE49-F238E27FC236}">
                <a16:creationId xmlns:a16="http://schemas.microsoft.com/office/drawing/2014/main" id="{40D827F8-E73F-4120-9AB6-423480D68372}"/>
              </a:ext>
            </a:extLst>
          </p:cNvPr>
          <p:cNvSpPr/>
          <p:nvPr/>
        </p:nvSpPr>
        <p:spPr>
          <a:xfrm>
            <a:off x="5700196" y="663698"/>
            <a:ext cx="2500798" cy="485902"/>
          </a:xfrm>
          <a:prstGeom prst="rect">
            <a:avLst/>
          </a:prstGeom>
        </p:spPr>
        <p:txBody>
          <a:bodyPr wrap="square">
            <a:spAutoFit/>
          </a:bodyPr>
          <a:lstStyle/>
          <a:p>
            <a:pPr>
              <a:lnSpc>
                <a:spcPct val="150000"/>
              </a:lnSpc>
            </a:pPr>
            <a:r>
              <a:rPr lang="en-US" altLang="zh-CN" sz="900" dirty="0">
                <a:solidFill>
                  <a:prstClr val="black">
                    <a:lumMod val="85000"/>
                    <a:lumOff val="15000"/>
                  </a:prstClr>
                </a:solidFill>
              </a:rPr>
              <a:t>SRS</a:t>
            </a:r>
            <a:r>
              <a:rPr lang="zh-CN" altLang="en-US" sz="900" dirty="0">
                <a:solidFill>
                  <a:prstClr val="black">
                    <a:lumMod val="85000"/>
                    <a:lumOff val="15000"/>
                  </a:prstClr>
                </a:solidFill>
              </a:rPr>
              <a:t>、用例图、测试用例、数据字典、</a:t>
            </a:r>
            <a:r>
              <a:rPr lang="en-US" altLang="zh-CN" sz="900" dirty="0">
                <a:solidFill>
                  <a:prstClr val="black">
                    <a:lumMod val="85000"/>
                    <a:lumOff val="15000"/>
                  </a:prstClr>
                </a:solidFill>
              </a:rPr>
              <a:t>ER</a:t>
            </a:r>
            <a:r>
              <a:rPr lang="zh-CN" altLang="en-US" sz="900" dirty="0">
                <a:solidFill>
                  <a:prstClr val="black">
                    <a:lumMod val="85000"/>
                    <a:lumOff val="15000"/>
                  </a:prstClr>
                </a:solidFill>
              </a:rPr>
              <a:t>图、非功能性需求、实现运行环境、用户手册</a:t>
            </a:r>
            <a:endParaRPr lang="zh-CN" altLang="en-US" sz="1100" dirty="0"/>
          </a:p>
        </p:txBody>
      </p:sp>
    </p:spTree>
    <p:extLst>
      <p:ext uri="{BB962C8B-B14F-4D97-AF65-F5344CB8AC3E}">
        <p14:creationId xmlns:p14="http://schemas.microsoft.com/office/powerpoint/2010/main" val="117921191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WBS</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29B24E1A-52D4-40F7-95F0-6CEEF685EAAD}"/>
              </a:ext>
            </a:extLst>
          </p:cNvPr>
          <p:cNvPicPr>
            <a:picLocks noChangeAspect="1"/>
          </p:cNvPicPr>
          <p:nvPr/>
        </p:nvPicPr>
        <p:blipFill>
          <a:blip r:embed="rId3"/>
          <a:stretch>
            <a:fillRect/>
          </a:stretch>
        </p:blipFill>
        <p:spPr>
          <a:xfrm>
            <a:off x="239629" y="771708"/>
            <a:ext cx="8664741" cy="3992386"/>
          </a:xfrm>
          <a:prstGeom prst="rect">
            <a:avLst/>
          </a:prstGeom>
        </p:spPr>
      </p:pic>
    </p:spTree>
    <p:extLst>
      <p:ext uri="{BB962C8B-B14F-4D97-AF65-F5344CB8AC3E}">
        <p14:creationId xmlns:p14="http://schemas.microsoft.com/office/powerpoint/2010/main" val="6220277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WBS</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8CDEC628-B559-4E61-B0C9-DB785152C031}"/>
              </a:ext>
            </a:extLst>
          </p:cNvPr>
          <p:cNvPicPr>
            <a:picLocks noChangeAspect="1"/>
          </p:cNvPicPr>
          <p:nvPr/>
        </p:nvPicPr>
        <p:blipFill>
          <a:blip r:embed="rId3"/>
          <a:stretch>
            <a:fillRect/>
          </a:stretch>
        </p:blipFill>
        <p:spPr>
          <a:xfrm>
            <a:off x="415499" y="718669"/>
            <a:ext cx="8468021" cy="4239155"/>
          </a:xfrm>
          <a:prstGeom prst="rect">
            <a:avLst/>
          </a:prstGeom>
        </p:spPr>
      </p:pic>
    </p:spTree>
    <p:extLst>
      <p:ext uri="{BB962C8B-B14F-4D97-AF65-F5344CB8AC3E}">
        <p14:creationId xmlns:p14="http://schemas.microsoft.com/office/powerpoint/2010/main" val="4364043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04</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需求获取</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FOUR</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3904560"/>
      </p:ext>
    </p:extLst>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愿景与范围</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FA1EEACD-A35E-4B51-B77F-1699558C1814}"/>
              </a:ext>
            </a:extLst>
          </p:cNvPr>
          <p:cNvPicPr>
            <a:picLocks noChangeAspect="1"/>
          </p:cNvPicPr>
          <p:nvPr/>
        </p:nvPicPr>
        <p:blipFill>
          <a:blip r:embed="rId3"/>
          <a:stretch>
            <a:fillRect/>
          </a:stretch>
        </p:blipFill>
        <p:spPr>
          <a:xfrm>
            <a:off x="207749" y="722247"/>
            <a:ext cx="8728501" cy="4184211"/>
          </a:xfrm>
          <a:prstGeom prst="rect">
            <a:avLst/>
          </a:prstGeom>
        </p:spPr>
      </p:pic>
    </p:spTree>
    <p:extLst>
      <p:ext uri="{BB962C8B-B14F-4D97-AF65-F5344CB8AC3E}">
        <p14:creationId xmlns:p14="http://schemas.microsoft.com/office/powerpoint/2010/main" val="119400141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愿景与范围</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0" name="图片 19" descr="C:\Users\恺铖\Documents\Tencent Files\547784479\Image\Group\thumbnail\14781cb2-e860-4171-903f-b791d83b38d4Ori">
            <a:extLst>
              <a:ext uri="{FF2B5EF4-FFF2-40B4-BE49-F238E27FC236}">
                <a16:creationId xmlns:a16="http://schemas.microsoft.com/office/drawing/2014/main" id="{9F260709-919E-405B-9271-28822C5F08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9509" y="1453757"/>
            <a:ext cx="4508818" cy="3364364"/>
          </a:xfrm>
          <a:prstGeom prst="rect">
            <a:avLst/>
          </a:prstGeom>
          <a:noFill/>
          <a:ln>
            <a:noFill/>
          </a:ln>
        </p:spPr>
      </p:pic>
      <p:sp>
        <p:nvSpPr>
          <p:cNvPr id="5" name="文本框 4">
            <a:extLst>
              <a:ext uri="{FF2B5EF4-FFF2-40B4-BE49-F238E27FC236}">
                <a16:creationId xmlns:a16="http://schemas.microsoft.com/office/drawing/2014/main" id="{12C54DFC-7A5C-423B-949E-D4A55E5C7431}"/>
              </a:ext>
            </a:extLst>
          </p:cNvPr>
          <p:cNvSpPr txBox="1"/>
          <p:nvPr/>
        </p:nvSpPr>
        <p:spPr>
          <a:xfrm>
            <a:off x="5660905" y="581071"/>
            <a:ext cx="3243263" cy="4539704"/>
          </a:xfrm>
          <a:prstGeom prst="rect">
            <a:avLst/>
          </a:prstGeom>
          <a:noFill/>
        </p:spPr>
        <p:txBody>
          <a:bodyPr wrap="square" rtlCol="0">
            <a:spAutoFit/>
          </a:bodyPr>
          <a:lstStyle/>
          <a:p>
            <a:r>
              <a:rPr lang="en-US" altLang="zh-CN" sz="1000" dirty="0"/>
              <a:t>FE-1</a:t>
            </a:r>
            <a:r>
              <a:rPr lang="zh-CN" altLang="zh-CN" sz="1000" dirty="0"/>
              <a:t>：游客浏览首页，网站只允许游客访问首页，当游客想要浏览其他内容时，需要注册。</a:t>
            </a:r>
          </a:p>
          <a:p>
            <a:r>
              <a:rPr lang="en-US" altLang="zh-CN" sz="1000" dirty="0"/>
              <a:t>FE-2</a:t>
            </a:r>
            <a:r>
              <a:rPr lang="zh-CN" altLang="zh-CN" sz="1000" dirty="0"/>
              <a:t>：注册，向游客提供注册功能，注册必须进行有效的身份认证。</a:t>
            </a:r>
          </a:p>
          <a:p>
            <a:r>
              <a:rPr lang="en-US" altLang="zh-CN" sz="1000" dirty="0"/>
              <a:t>FE-3</a:t>
            </a:r>
            <a:r>
              <a:rPr lang="zh-CN" altLang="zh-CN" sz="1000" dirty="0"/>
              <a:t>：登录 ，浏览网页的页面，需要注册用户登录。</a:t>
            </a:r>
          </a:p>
          <a:p>
            <a:r>
              <a:rPr lang="en-US" altLang="zh-CN" sz="1000" dirty="0"/>
              <a:t>FE-4</a:t>
            </a:r>
            <a:r>
              <a:rPr lang="zh-CN" altLang="zh-CN" sz="1000" dirty="0"/>
              <a:t>：重置密码，当注册用户忘记密码时，可以使用重置密码功能。</a:t>
            </a:r>
          </a:p>
          <a:p>
            <a:r>
              <a:rPr lang="en-US" altLang="zh-CN" sz="1000" dirty="0"/>
              <a:t>FE-5</a:t>
            </a:r>
            <a:r>
              <a:rPr lang="zh-CN" altLang="zh-CN" sz="1000" dirty="0"/>
              <a:t>：课程论坛，针对每一门课程及每一门课程的老师，提供一个论坛板块，包括课程介绍、教师介绍等板块内容。</a:t>
            </a:r>
          </a:p>
          <a:p>
            <a:r>
              <a:rPr lang="en-US" altLang="zh-CN" sz="1000" dirty="0"/>
              <a:t>FE-6</a:t>
            </a:r>
            <a:r>
              <a:rPr lang="zh-CN" altLang="zh-CN" sz="1000" dirty="0"/>
              <a:t>：论坛交流，以论坛回帖的形式来提供学生与老师、学生与学生之间、老师与老师之间的交流</a:t>
            </a:r>
          </a:p>
          <a:p>
            <a:r>
              <a:rPr lang="en-US" altLang="zh-CN" sz="1000" dirty="0"/>
              <a:t>FE-7</a:t>
            </a:r>
            <a:r>
              <a:rPr lang="zh-CN" altLang="zh-CN" sz="1000" dirty="0"/>
              <a:t>：私信，提供用户之间</a:t>
            </a:r>
            <a:r>
              <a:rPr lang="en-US" altLang="zh-CN" sz="1000" dirty="0"/>
              <a:t>1</a:t>
            </a:r>
            <a:r>
              <a:rPr lang="zh-CN" altLang="zh-CN" sz="1000" dirty="0"/>
              <a:t>对</a:t>
            </a:r>
            <a:r>
              <a:rPr lang="en-US" altLang="zh-CN" sz="1000" dirty="0"/>
              <a:t>1</a:t>
            </a:r>
            <a:r>
              <a:rPr lang="zh-CN" altLang="zh-CN" sz="1000" dirty="0"/>
              <a:t>的私密的交流。</a:t>
            </a:r>
          </a:p>
          <a:p>
            <a:r>
              <a:rPr lang="en-US" altLang="zh-CN" sz="1000" dirty="0"/>
              <a:t>FE-8</a:t>
            </a:r>
            <a:r>
              <a:rPr lang="zh-CN" altLang="zh-CN" sz="1000" dirty="0"/>
              <a:t>：课程通知，网站提供课程通知板块，运行教师、管理员发布通知，注册用户查看相应通知。</a:t>
            </a:r>
          </a:p>
          <a:p>
            <a:r>
              <a:rPr lang="en-US" altLang="zh-CN" sz="1000" dirty="0"/>
              <a:t>FE-9</a:t>
            </a:r>
            <a:r>
              <a:rPr lang="zh-CN" altLang="zh-CN" sz="1000" dirty="0"/>
              <a:t>：课程资料，网站提供课程资料版块，允许注册用户下载相应资料。</a:t>
            </a:r>
          </a:p>
          <a:p>
            <a:r>
              <a:rPr lang="en-US" altLang="zh-CN" sz="1000" dirty="0"/>
              <a:t>FE-10</a:t>
            </a:r>
            <a:r>
              <a:rPr lang="zh-CN" altLang="zh-CN" sz="1000" dirty="0"/>
              <a:t>：站内搜索，网站提供站内搜索、课程搜索功能。</a:t>
            </a:r>
          </a:p>
          <a:p>
            <a:r>
              <a:rPr lang="en-US" altLang="zh-CN" sz="1000" dirty="0"/>
              <a:t>FE-11</a:t>
            </a:r>
            <a:r>
              <a:rPr lang="zh-CN" altLang="zh-CN" sz="1000" dirty="0"/>
              <a:t>：个人主页，网站提供注册用户个人信息版块，允许注册用户上传头像、查看个人通知、修改密码</a:t>
            </a:r>
          </a:p>
          <a:p>
            <a:r>
              <a:rPr lang="en-US" altLang="zh-CN" sz="1000" dirty="0"/>
              <a:t>FE-12</a:t>
            </a:r>
            <a:r>
              <a:rPr lang="zh-CN" altLang="zh-CN" sz="1000" dirty="0"/>
              <a:t>：关注，网站提供注册用户关注课程或者老师的功能。</a:t>
            </a:r>
          </a:p>
          <a:p>
            <a:r>
              <a:rPr lang="en-US" altLang="zh-CN" sz="1000" dirty="0"/>
              <a:t>FE-13</a:t>
            </a:r>
            <a:r>
              <a:rPr lang="zh-CN" altLang="zh-CN" sz="1000" dirty="0"/>
              <a:t>：管理员管理论坛，网站提供管理员进行对网站以及各个论坛的管理</a:t>
            </a:r>
          </a:p>
          <a:p>
            <a:r>
              <a:rPr lang="en-US" altLang="zh-CN" sz="1000" dirty="0"/>
              <a:t>FE-14</a:t>
            </a:r>
            <a:r>
              <a:rPr lang="zh-CN" altLang="zh-CN" sz="1000" dirty="0"/>
              <a:t>：教师管理课程，网站提供教师对自己的课程论坛的管理。</a:t>
            </a:r>
          </a:p>
          <a:p>
            <a:r>
              <a:rPr lang="en-US" altLang="zh-CN" sz="1000" dirty="0"/>
              <a:t>FE-15</a:t>
            </a:r>
            <a:r>
              <a:rPr lang="zh-CN" altLang="zh-CN" sz="1000" dirty="0"/>
              <a:t>：课程答疑，网站提供专门的课程答疑板块，让学生与老师实时的进行交流。</a:t>
            </a:r>
          </a:p>
          <a:p>
            <a:endParaRPr lang="zh-CN" altLang="en-US" sz="900" dirty="0"/>
          </a:p>
        </p:txBody>
      </p:sp>
      <p:sp>
        <p:nvSpPr>
          <p:cNvPr id="6" name="文本框 5">
            <a:extLst>
              <a:ext uri="{FF2B5EF4-FFF2-40B4-BE49-F238E27FC236}">
                <a16:creationId xmlns:a16="http://schemas.microsoft.com/office/drawing/2014/main" id="{AF5195D6-8EA9-4CBC-BC34-ECE540966563}"/>
              </a:ext>
            </a:extLst>
          </p:cNvPr>
          <p:cNvSpPr txBox="1"/>
          <p:nvPr/>
        </p:nvSpPr>
        <p:spPr>
          <a:xfrm>
            <a:off x="263478" y="945123"/>
            <a:ext cx="1041495" cy="300082"/>
          </a:xfrm>
          <a:prstGeom prst="rect">
            <a:avLst/>
          </a:prstGeom>
          <a:noFill/>
        </p:spPr>
        <p:txBody>
          <a:bodyPr wrap="square" rtlCol="0">
            <a:spAutoFit/>
          </a:bodyPr>
          <a:lstStyle/>
          <a:p>
            <a:r>
              <a:rPr lang="zh-CN" altLang="en-US" dirty="0"/>
              <a:t>顶层用例图</a:t>
            </a:r>
            <a:r>
              <a:rPr lang="en-US" altLang="zh-CN" dirty="0"/>
              <a:t>:</a:t>
            </a:r>
            <a:endParaRPr lang="zh-CN" altLang="en-US" dirty="0"/>
          </a:p>
        </p:txBody>
      </p:sp>
      <p:sp>
        <p:nvSpPr>
          <p:cNvPr id="7" name="文本框 6">
            <a:extLst>
              <a:ext uri="{FF2B5EF4-FFF2-40B4-BE49-F238E27FC236}">
                <a16:creationId xmlns:a16="http://schemas.microsoft.com/office/drawing/2014/main" id="{A87CFD49-6B1C-4F15-86AD-4D51CD438391}"/>
              </a:ext>
            </a:extLst>
          </p:cNvPr>
          <p:cNvSpPr txBox="1"/>
          <p:nvPr/>
        </p:nvSpPr>
        <p:spPr>
          <a:xfrm>
            <a:off x="5357813" y="210182"/>
            <a:ext cx="1042987" cy="302300"/>
          </a:xfrm>
          <a:prstGeom prst="rect">
            <a:avLst/>
          </a:prstGeom>
          <a:noFill/>
        </p:spPr>
        <p:txBody>
          <a:bodyPr wrap="square" rtlCol="0">
            <a:spAutoFit/>
          </a:bodyPr>
          <a:lstStyle/>
          <a:p>
            <a:r>
              <a:rPr lang="zh-CN" altLang="en-US" dirty="0"/>
              <a:t>特性</a:t>
            </a:r>
            <a:r>
              <a:rPr lang="en-US" altLang="zh-CN" dirty="0"/>
              <a:t>:</a:t>
            </a:r>
            <a:endParaRPr lang="zh-CN" altLang="en-US" dirty="0"/>
          </a:p>
        </p:txBody>
      </p:sp>
    </p:spTree>
    <p:extLst>
      <p:ext uri="{BB962C8B-B14F-4D97-AF65-F5344CB8AC3E}">
        <p14:creationId xmlns:p14="http://schemas.microsoft.com/office/powerpoint/2010/main" val="396187238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用户群分类</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graphicFrame>
        <p:nvGraphicFramePr>
          <p:cNvPr id="5" name="表格 4">
            <a:extLst>
              <a:ext uri="{FF2B5EF4-FFF2-40B4-BE49-F238E27FC236}">
                <a16:creationId xmlns:a16="http://schemas.microsoft.com/office/drawing/2014/main" id="{66499F38-2738-4AFE-876D-704461A96CDF}"/>
              </a:ext>
            </a:extLst>
          </p:cNvPr>
          <p:cNvGraphicFramePr>
            <a:graphicFrameLocks noGrp="1"/>
          </p:cNvGraphicFramePr>
          <p:nvPr>
            <p:extLst>
              <p:ext uri="{D42A27DB-BD31-4B8C-83A1-F6EECF244321}">
                <p14:modId xmlns:p14="http://schemas.microsoft.com/office/powerpoint/2010/main" val="2825527311"/>
              </p:ext>
            </p:extLst>
          </p:nvPr>
        </p:nvGraphicFramePr>
        <p:xfrm>
          <a:off x="2145099" y="737925"/>
          <a:ext cx="5777319" cy="3926945"/>
        </p:xfrm>
        <a:graphic>
          <a:graphicData uri="http://schemas.openxmlformats.org/drawingml/2006/table">
            <a:tbl>
              <a:tblPr firstRow="1" firstCol="1" bandRow="1">
                <a:tableStyleId>{5C22544A-7EE6-4342-B048-85BDC9FD1C3A}</a:tableStyleId>
              </a:tblPr>
              <a:tblGrid>
                <a:gridCol w="663232">
                  <a:extLst>
                    <a:ext uri="{9D8B030D-6E8A-4147-A177-3AD203B41FA5}">
                      <a16:colId xmlns:a16="http://schemas.microsoft.com/office/drawing/2014/main" val="1960100094"/>
                    </a:ext>
                  </a:extLst>
                </a:gridCol>
                <a:gridCol w="778349">
                  <a:extLst>
                    <a:ext uri="{9D8B030D-6E8A-4147-A177-3AD203B41FA5}">
                      <a16:colId xmlns:a16="http://schemas.microsoft.com/office/drawing/2014/main" val="2589724290"/>
                    </a:ext>
                  </a:extLst>
                </a:gridCol>
                <a:gridCol w="4335738">
                  <a:extLst>
                    <a:ext uri="{9D8B030D-6E8A-4147-A177-3AD203B41FA5}">
                      <a16:colId xmlns:a16="http://schemas.microsoft.com/office/drawing/2014/main" val="3535282160"/>
                    </a:ext>
                  </a:extLst>
                </a:gridCol>
              </a:tblGrid>
              <a:tr h="280353">
                <a:tc>
                  <a:txBody>
                    <a:bodyPr/>
                    <a:lstStyle/>
                    <a:p>
                      <a:pPr algn="just">
                        <a:spcAft>
                          <a:spcPts val="0"/>
                        </a:spcAft>
                      </a:pPr>
                      <a:r>
                        <a:rPr lang="zh-CN" sz="800" kern="100">
                          <a:effectLst/>
                        </a:rPr>
                        <a:t>用户类别</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重要性</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描述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3941459211"/>
                  </a:ext>
                </a:extLst>
              </a:tr>
              <a:tr h="547003">
                <a:tc>
                  <a:txBody>
                    <a:bodyPr/>
                    <a:lstStyle/>
                    <a:p>
                      <a:pPr algn="just">
                        <a:spcAft>
                          <a:spcPts val="0"/>
                        </a:spcAft>
                      </a:pPr>
                      <a:r>
                        <a:rPr lang="zh-CN" sz="800" kern="100">
                          <a:effectLst/>
                        </a:rPr>
                        <a:t>项目下达者</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dirty="0">
                          <a:effectLst/>
                        </a:rPr>
                        <a:t>间接、</a:t>
                      </a:r>
                    </a:p>
                    <a:p>
                      <a:pPr algn="just">
                        <a:spcAft>
                          <a:spcPts val="0"/>
                        </a:spcAft>
                      </a:pPr>
                      <a:r>
                        <a:rPr lang="zh-CN" sz="800" kern="100" dirty="0">
                          <a:effectLst/>
                        </a:rPr>
                        <a:t>关键用户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杨枨、侯宏仑老师，是我们“软件工程系列课程教学辅助网站”项目的下达者，优先满足该用户群的需求</a:t>
                      </a:r>
                      <a:r>
                        <a:rPr lang="en-US" sz="800" kern="100">
                          <a:effectLst/>
                        </a:rPr>
                        <a: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1960013639"/>
                  </a:ext>
                </a:extLst>
              </a:tr>
              <a:tr h="841057">
                <a:tc>
                  <a:txBody>
                    <a:bodyPr/>
                    <a:lstStyle/>
                    <a:p>
                      <a:pPr algn="just">
                        <a:spcAft>
                          <a:spcPts val="0"/>
                        </a:spcAft>
                      </a:pPr>
                      <a:r>
                        <a:rPr lang="zh-CN" sz="800" kern="100">
                          <a:effectLst/>
                        </a:rPr>
                        <a:t>软件工程系列课程授课老师</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开设软件工程系列课程的老师。老师们在网站发布课程信息和课程相关资料，与学生进行学习上的交流。老师能够把最新，最前沿的关于项目管理和需求工程的信息传播给学生；教师能够更好，更容易地得到学生的反馈，调整自己的进度或方法；教师可以方便地点评学生作业；有助于提高教师知名度和影响力，方便同学了解教师。</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2556783445"/>
                  </a:ext>
                </a:extLst>
              </a:tr>
              <a:tr h="564633">
                <a:tc>
                  <a:txBody>
                    <a:bodyPr/>
                    <a:lstStyle/>
                    <a:p>
                      <a:pPr algn="just">
                        <a:spcAft>
                          <a:spcPts val="0"/>
                        </a:spcAft>
                      </a:pPr>
                      <a:r>
                        <a:rPr lang="zh-CN" sz="800" kern="100">
                          <a:effectLst/>
                        </a:rPr>
                        <a:t>学生</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学生能够利用网络得到老师帮助；师生之间，同学之间能够充分交流，沟通心得；学生的获得资料更加容易，更加丰富；学生能够有针对性地进行补课，如果有缺课的话；学生可以方便地向老师提出疑问 并且可以迅速的得到解答；</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945573274"/>
                  </a:ext>
                </a:extLst>
              </a:tr>
              <a:tr h="564633">
                <a:tc>
                  <a:txBody>
                    <a:bodyPr/>
                    <a:lstStyle/>
                    <a:p>
                      <a:pPr algn="just">
                        <a:spcAft>
                          <a:spcPts val="0"/>
                        </a:spcAft>
                      </a:pPr>
                      <a:r>
                        <a:rPr lang="zh-CN" sz="800" kern="100">
                          <a:effectLst/>
                        </a:rPr>
                        <a:t>游客</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非关键用户</a:t>
                      </a:r>
                    </a:p>
                    <a:p>
                      <a:pPr algn="just">
                        <a:spcAft>
                          <a:spcPts val="0"/>
                        </a:spcAft>
                      </a:pPr>
                      <a:r>
                        <a:rPr lang="en-US" sz="800" kern="100">
                          <a:effectLst/>
                        </a:rPr>
                        <a:t> </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游客可以有机会了解这门课的情况，教师的情况，获取自己需要的课程信息。</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1052732170"/>
                  </a:ext>
                </a:extLst>
              </a:tr>
              <a:tr h="564633">
                <a:tc>
                  <a:txBody>
                    <a:bodyPr/>
                    <a:lstStyle/>
                    <a:p>
                      <a:pPr algn="just">
                        <a:spcAft>
                          <a:spcPts val="0"/>
                        </a:spcAft>
                      </a:pPr>
                      <a:r>
                        <a:rPr lang="zh-CN" sz="800" kern="100">
                          <a:effectLst/>
                        </a:rPr>
                        <a:t>管理员</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是我们网站的管理人员，审核某些关键的内容，对站内资源进行管理，还能为其他用户提供一些帮助。管理网站里面的秩序，对不符合规范的留言，及上传文件，进行删除并提醒</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909269554"/>
                  </a:ext>
                </a:extLst>
              </a:tr>
              <a:tr h="564633">
                <a:tc>
                  <a:txBody>
                    <a:bodyPr/>
                    <a:lstStyle/>
                    <a:p>
                      <a:pPr algn="just">
                        <a:spcAft>
                          <a:spcPts val="0"/>
                        </a:spcAft>
                      </a:pPr>
                      <a:r>
                        <a:rPr lang="zh-CN" sz="800" kern="100">
                          <a:effectLst/>
                        </a:rPr>
                        <a:t>机器人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不欢迎用户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dirty="0">
                          <a:effectLst/>
                        </a:rPr>
                        <a:t>来自某些爬虫软件，想获取我们网站信息的机器人。我们不希望它能获取到我们网站中的大部分关键信息。</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4175333002"/>
                  </a:ext>
                </a:extLst>
              </a:tr>
            </a:tbl>
          </a:graphicData>
        </a:graphic>
      </p:graphicFrame>
    </p:spTree>
    <p:extLst>
      <p:ext uri="{BB962C8B-B14F-4D97-AF65-F5344CB8AC3E}">
        <p14:creationId xmlns:p14="http://schemas.microsoft.com/office/powerpoint/2010/main" val="21434507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用户群分类</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graphicFrame>
        <p:nvGraphicFramePr>
          <p:cNvPr id="2" name="表格 1">
            <a:extLst>
              <a:ext uri="{FF2B5EF4-FFF2-40B4-BE49-F238E27FC236}">
                <a16:creationId xmlns:a16="http://schemas.microsoft.com/office/drawing/2014/main" id="{AB2CD561-A203-43A4-AC80-5EB7E40C6CA9}"/>
              </a:ext>
            </a:extLst>
          </p:cNvPr>
          <p:cNvGraphicFramePr>
            <a:graphicFrameLocks noGrp="1"/>
          </p:cNvGraphicFramePr>
          <p:nvPr>
            <p:extLst>
              <p:ext uri="{D42A27DB-BD31-4B8C-83A1-F6EECF244321}">
                <p14:modId xmlns:p14="http://schemas.microsoft.com/office/powerpoint/2010/main" val="3792937172"/>
              </p:ext>
            </p:extLst>
          </p:nvPr>
        </p:nvGraphicFramePr>
        <p:xfrm>
          <a:off x="1428749" y="765174"/>
          <a:ext cx="6286501" cy="4020406"/>
        </p:xfrm>
        <a:graphic>
          <a:graphicData uri="http://schemas.openxmlformats.org/drawingml/2006/table">
            <a:tbl>
              <a:tblPr firstRow="1" firstCol="1" bandRow="1">
                <a:tableStyleId>{5C22544A-7EE6-4342-B048-85BDC9FD1C3A}</a:tableStyleId>
              </a:tblPr>
              <a:tblGrid>
                <a:gridCol w="1182970">
                  <a:extLst>
                    <a:ext uri="{9D8B030D-6E8A-4147-A177-3AD203B41FA5}">
                      <a16:colId xmlns:a16="http://schemas.microsoft.com/office/drawing/2014/main" val="1275374612"/>
                    </a:ext>
                  </a:extLst>
                </a:gridCol>
                <a:gridCol w="1701177">
                  <a:extLst>
                    <a:ext uri="{9D8B030D-6E8A-4147-A177-3AD203B41FA5}">
                      <a16:colId xmlns:a16="http://schemas.microsoft.com/office/drawing/2014/main" val="3238920626"/>
                    </a:ext>
                  </a:extLst>
                </a:gridCol>
                <a:gridCol w="1701177">
                  <a:extLst>
                    <a:ext uri="{9D8B030D-6E8A-4147-A177-3AD203B41FA5}">
                      <a16:colId xmlns:a16="http://schemas.microsoft.com/office/drawing/2014/main" val="1252305817"/>
                    </a:ext>
                  </a:extLst>
                </a:gridCol>
                <a:gridCol w="1701177">
                  <a:extLst>
                    <a:ext uri="{9D8B030D-6E8A-4147-A177-3AD203B41FA5}">
                      <a16:colId xmlns:a16="http://schemas.microsoft.com/office/drawing/2014/main" val="3791684964"/>
                    </a:ext>
                  </a:extLst>
                </a:gridCol>
              </a:tblGrid>
              <a:tr h="201020">
                <a:tc>
                  <a:txBody>
                    <a:bodyPr/>
                    <a:lstStyle/>
                    <a:p>
                      <a:pPr algn="ctr">
                        <a:spcAft>
                          <a:spcPts val="0"/>
                        </a:spcAft>
                      </a:pPr>
                      <a:r>
                        <a:rPr lang="zh-CN" sz="1050" kern="100">
                          <a:effectLst/>
                        </a:rPr>
                        <a:t>代表类别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联系人姓名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联系方式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用户职责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75547456"/>
                  </a:ext>
                </a:extLst>
              </a:tr>
              <a:tr h="402041">
                <a:tc>
                  <a:txBody>
                    <a:bodyPr/>
                    <a:lstStyle/>
                    <a:p>
                      <a:pPr algn="ctr">
                        <a:spcAft>
                          <a:spcPts val="0"/>
                        </a:spcAft>
                      </a:pPr>
                      <a:r>
                        <a:rPr lang="zh-CN" sz="1050" kern="100">
                          <a:effectLst/>
                        </a:rPr>
                        <a:t>游客代表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黄偌佐</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QQ</a:t>
                      </a:r>
                      <a:r>
                        <a:rPr lang="zh-CN" sz="1050" kern="100">
                          <a:effectLst/>
                        </a:rPr>
                        <a:t>：</a:t>
                      </a:r>
                      <a:r>
                        <a:rPr lang="en-US" sz="1050" kern="100">
                          <a:effectLst/>
                        </a:rPr>
                        <a:t>587687654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能向我们提出游客的需求，为游客发声。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3647544"/>
                  </a:ext>
                </a:extLst>
              </a:tr>
              <a:tr h="402041">
                <a:tc rowSpan="2">
                  <a:txBody>
                    <a:bodyPr/>
                    <a:lstStyle/>
                    <a:p>
                      <a:pPr algn="ctr">
                        <a:spcAft>
                          <a:spcPts val="0"/>
                        </a:spcAft>
                      </a:pPr>
                      <a:r>
                        <a:rPr lang="en-US" sz="1050" kern="100">
                          <a:effectLst/>
                        </a:rPr>
                        <a:t> </a:t>
                      </a:r>
                      <a:endParaRPr lang="zh-CN" sz="1050" kern="100">
                        <a:effectLst/>
                      </a:endParaRPr>
                    </a:p>
                    <a:p>
                      <a:pPr algn="ctr">
                        <a:spcAft>
                          <a:spcPts val="0"/>
                        </a:spcAft>
                      </a:pPr>
                      <a:r>
                        <a:rPr lang="zh-CN" sz="1050" kern="100">
                          <a:effectLst/>
                        </a:rPr>
                        <a:t>学生代表</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孟玉盛</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QQ</a:t>
                      </a:r>
                      <a:r>
                        <a:rPr lang="zh-CN" sz="1050" kern="100">
                          <a:effectLst/>
                        </a:rPr>
                        <a:t>：</a:t>
                      </a:r>
                      <a:r>
                        <a:rPr lang="en-US" sz="1050" kern="100">
                          <a:effectLst/>
                        </a:rPr>
                        <a:t>771930934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zh-CN" sz="1050" kern="100">
                          <a:effectLst/>
                        </a:rPr>
                        <a:t>能向我们提出学生的需求，并能结合自身的实际需求，从学生的角度对我们项目的成果进行评价。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3360254"/>
                  </a:ext>
                </a:extLst>
              </a:tr>
              <a:tr h="603061">
                <a:tc vMerge="1">
                  <a:txBody>
                    <a:bodyPr/>
                    <a:lstStyle/>
                    <a:p>
                      <a:endParaRPr lang="zh-CN" altLang="en-US"/>
                    </a:p>
                  </a:txBody>
                  <a:tcPr/>
                </a:tc>
                <a:tc>
                  <a:txBody>
                    <a:bodyPr/>
                    <a:lstStyle/>
                    <a:p>
                      <a:pPr algn="ctr">
                        <a:spcAft>
                          <a:spcPts val="0"/>
                        </a:spcAft>
                      </a:pPr>
                      <a:r>
                        <a:rPr lang="zh-CN" sz="1050" kern="100">
                          <a:effectLst/>
                        </a:rPr>
                        <a:t>周盛</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WeChat</a:t>
                      </a:r>
                      <a:r>
                        <a:rPr lang="zh-CN" sz="1050" kern="100">
                          <a:effectLst/>
                        </a:rPr>
                        <a:t>：盛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2847563201"/>
                  </a:ext>
                </a:extLst>
              </a:tr>
              <a:tr h="402041">
                <a:tc rowSpan="2">
                  <a:txBody>
                    <a:bodyPr/>
                    <a:lstStyle/>
                    <a:p>
                      <a:pPr algn="ctr">
                        <a:spcAft>
                          <a:spcPts val="0"/>
                        </a:spcAft>
                      </a:pPr>
                      <a:r>
                        <a:rPr lang="zh-CN" sz="1050" kern="100">
                          <a:effectLst/>
                        </a:rPr>
                        <a:t>老师代表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侯宏仑</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WeChat:</a:t>
                      </a:r>
                      <a:r>
                        <a:rPr lang="zh-CN" sz="1050" kern="100">
                          <a:effectLst/>
                        </a:rPr>
                        <a:t>土豆烧牛牛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zh-CN" sz="1050" kern="100">
                          <a:effectLst/>
                        </a:rPr>
                        <a:t>老师需要向我们提出老师的需求。从老师用户的角度对我们项目的成果进行评价。当我们遇到问题，无法解决时。可以向老师询问请求解答。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7855941"/>
                  </a:ext>
                </a:extLst>
              </a:tr>
              <a:tr h="1005101">
                <a:tc vMerge="1">
                  <a:txBody>
                    <a:bodyPr/>
                    <a:lstStyle/>
                    <a:p>
                      <a:endParaRPr lang="zh-CN" altLang="en-US"/>
                    </a:p>
                  </a:txBody>
                  <a:tcPr/>
                </a:tc>
                <a:tc>
                  <a:txBody>
                    <a:bodyPr/>
                    <a:lstStyle/>
                    <a:p>
                      <a:pPr algn="ctr">
                        <a:spcAft>
                          <a:spcPts val="0"/>
                        </a:spcAft>
                      </a:pPr>
                      <a:r>
                        <a:rPr lang="zh-CN" sz="1050" kern="100">
                          <a:effectLst/>
                        </a:rPr>
                        <a:t>杨枨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Tel:13357102333</a:t>
                      </a:r>
                      <a:endParaRPr lang="zh-CN" sz="1050" kern="100">
                        <a:effectLst/>
                      </a:endParaRPr>
                    </a:p>
                    <a:p>
                      <a:pPr algn="ctr">
                        <a:spcAft>
                          <a:spcPts val="0"/>
                        </a:spcAft>
                      </a:pPr>
                      <a:r>
                        <a:rPr lang="en-US" sz="1050" kern="100">
                          <a:effectLst/>
                        </a:rPr>
                        <a:t>Mail:yangc@zucc.edu.cn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1591886304"/>
                  </a:ext>
                </a:extLst>
              </a:tr>
              <a:tr h="1005101">
                <a:tc>
                  <a:txBody>
                    <a:bodyPr/>
                    <a:lstStyle/>
                    <a:p>
                      <a:pPr algn="ctr">
                        <a:spcAft>
                          <a:spcPts val="0"/>
                        </a:spcAft>
                      </a:pPr>
                      <a:r>
                        <a:rPr lang="zh-CN" sz="1050" kern="100">
                          <a:effectLst/>
                        </a:rPr>
                        <a:t>管理员代表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李泽龙</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Tel:18258871339</a:t>
                      </a:r>
                      <a:endParaRPr lang="zh-CN" sz="1050" kern="100">
                        <a:effectLst/>
                      </a:endParaRPr>
                    </a:p>
                    <a:p>
                      <a:pPr algn="ctr">
                        <a:spcAft>
                          <a:spcPts val="0"/>
                        </a:spcAft>
                      </a:pPr>
                      <a:r>
                        <a:rPr lang="en-US" sz="1050" kern="100">
                          <a:effectLst/>
                        </a:rPr>
                        <a:t>Mail:kurisu_l@163.com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dirty="0">
                          <a:effectLst/>
                        </a:rPr>
                        <a:t>能向我们提供管理员的需求，并且能对我们项目中涉及到管理员的界面、具体功能提出意见。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14774"/>
                  </a:ext>
                </a:extLst>
              </a:tr>
            </a:tbl>
          </a:graphicData>
        </a:graphic>
      </p:graphicFrame>
    </p:spTree>
    <p:extLst>
      <p:ext uri="{BB962C8B-B14F-4D97-AF65-F5344CB8AC3E}">
        <p14:creationId xmlns:p14="http://schemas.microsoft.com/office/powerpoint/2010/main" val="420667627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V1.0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018731E1-9DCE-4337-B8E0-A27EC2403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4684" y="35718"/>
            <a:ext cx="3772166" cy="5029554"/>
          </a:xfrm>
          <a:prstGeom prst="rect">
            <a:avLst/>
          </a:prstGeom>
        </p:spPr>
      </p:pic>
      <p:sp>
        <p:nvSpPr>
          <p:cNvPr id="6" name="文本框 5">
            <a:extLst>
              <a:ext uri="{FF2B5EF4-FFF2-40B4-BE49-F238E27FC236}">
                <a16:creationId xmlns:a16="http://schemas.microsoft.com/office/drawing/2014/main" id="{3C170BB1-18F4-4CD1-A760-472F46D7FE02}"/>
              </a:ext>
            </a:extLst>
          </p:cNvPr>
          <p:cNvSpPr txBox="1"/>
          <p:nvPr/>
        </p:nvSpPr>
        <p:spPr>
          <a:xfrm>
            <a:off x="1259288" y="1578770"/>
            <a:ext cx="2951689" cy="2377574"/>
          </a:xfrm>
          <a:prstGeom prst="rect">
            <a:avLst/>
          </a:prstGeom>
          <a:noFill/>
        </p:spPr>
        <p:txBody>
          <a:bodyPr wrap="square" rtlCol="0">
            <a:spAutoFit/>
          </a:bodyPr>
          <a:lstStyle/>
          <a:p>
            <a:r>
              <a:rPr lang="zh-CN" altLang="zh-CN" b="1" dirty="0"/>
              <a:t>《软件需求（第三版）》第</a:t>
            </a:r>
            <a:r>
              <a:rPr lang="en-US" altLang="zh-CN" b="1" dirty="0"/>
              <a:t>15</a:t>
            </a:r>
            <a:r>
              <a:rPr lang="zh-CN" altLang="zh-CN" b="1" dirty="0"/>
              <a:t>章节《通过原型来减少风险》中指出，原型能够辅助我们取得共识、查找错误和有漏以及评估需求的准确性和质量。所以我们要进行原型的制作来确认需求。无论是那一种原型方法，都需要避免过早设计详细的</a:t>
            </a:r>
            <a:r>
              <a:rPr lang="en-US" altLang="zh-CN" b="1" dirty="0"/>
              <a:t>UI</a:t>
            </a:r>
            <a:r>
              <a:rPr lang="zh-CN" altLang="zh-CN" b="1" dirty="0"/>
              <a:t>设计，所以我们选择抛弃型原型先与用户确认需求，再通过版本的更新来设计最终的高保真界面原型。</a:t>
            </a:r>
          </a:p>
          <a:p>
            <a:endParaRPr lang="zh-CN" altLang="en-US" dirty="0"/>
          </a:p>
        </p:txBody>
      </p:sp>
    </p:spTree>
    <p:extLst>
      <p:ext uri="{BB962C8B-B14F-4D97-AF65-F5344CB8AC3E}">
        <p14:creationId xmlns:p14="http://schemas.microsoft.com/office/powerpoint/2010/main" val="183600316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V1.0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33823580-D3AF-4721-8A46-54B4146244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53" y="21409"/>
            <a:ext cx="3825510" cy="5100681"/>
          </a:xfrm>
          <a:prstGeom prst="rect">
            <a:avLst/>
          </a:prstGeom>
        </p:spPr>
      </p:pic>
      <p:pic>
        <p:nvPicPr>
          <p:cNvPr id="20" name="图片 19">
            <a:extLst>
              <a:ext uri="{FF2B5EF4-FFF2-40B4-BE49-F238E27FC236}">
                <a16:creationId xmlns:a16="http://schemas.microsoft.com/office/drawing/2014/main" id="{4EF57A43-0B41-42AF-BBC8-97D92F607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0473" y="518966"/>
            <a:ext cx="3437420" cy="4583226"/>
          </a:xfrm>
          <a:prstGeom prst="rect">
            <a:avLst/>
          </a:prstGeom>
        </p:spPr>
      </p:pic>
    </p:spTree>
    <p:extLst>
      <p:ext uri="{BB962C8B-B14F-4D97-AF65-F5344CB8AC3E}">
        <p14:creationId xmlns:p14="http://schemas.microsoft.com/office/powerpoint/2010/main" val="361996190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V2.0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E41D4C36-D73F-40A4-B699-1DC016390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511" y="801306"/>
            <a:ext cx="3161110" cy="4214813"/>
          </a:xfrm>
          <a:prstGeom prst="rect">
            <a:avLst/>
          </a:prstGeom>
        </p:spPr>
      </p:pic>
      <p:pic>
        <p:nvPicPr>
          <p:cNvPr id="6" name="图片 5">
            <a:extLst>
              <a:ext uri="{FF2B5EF4-FFF2-40B4-BE49-F238E27FC236}">
                <a16:creationId xmlns:a16="http://schemas.microsoft.com/office/drawing/2014/main" id="{AEC4E9DC-00FF-40C6-9882-86B198014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5167" y="171037"/>
            <a:ext cx="3729347" cy="4972463"/>
          </a:xfrm>
          <a:prstGeom prst="rect">
            <a:avLst/>
          </a:prstGeom>
        </p:spPr>
      </p:pic>
    </p:spTree>
    <p:extLst>
      <p:ext uri="{BB962C8B-B14F-4D97-AF65-F5344CB8AC3E}">
        <p14:creationId xmlns:p14="http://schemas.microsoft.com/office/powerpoint/2010/main" val="33471202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4146" y="2356549"/>
            <a:ext cx="9412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a:solidFill>
                  <a:schemeClr val="bg1"/>
                </a:solidFill>
                <a:latin typeface="方正兰亭黑_GBK"/>
                <a:ea typeface="方正兰亭黑_GBK"/>
              </a:rPr>
              <a:t>01</a:t>
            </a:r>
            <a:endParaRPr lang="zh-CN" altLang="en-US" sz="4800" b="1">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459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项目章程</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项目计划</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V2.0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1E10B331-3C5E-4C64-B97A-8C380E8E1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970" y="89455"/>
            <a:ext cx="3723442" cy="4964589"/>
          </a:xfrm>
          <a:prstGeom prst="rect">
            <a:avLst/>
          </a:prstGeom>
        </p:spPr>
      </p:pic>
      <p:pic>
        <p:nvPicPr>
          <p:cNvPr id="6" name="图片 5">
            <a:extLst>
              <a:ext uri="{FF2B5EF4-FFF2-40B4-BE49-F238E27FC236}">
                <a16:creationId xmlns:a16="http://schemas.microsoft.com/office/drawing/2014/main" id="{13C7A6BB-5893-49E1-87BF-7F4E077783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0040" y="518966"/>
            <a:ext cx="3420270" cy="4560360"/>
          </a:xfrm>
          <a:prstGeom prst="rect">
            <a:avLst/>
          </a:prstGeom>
        </p:spPr>
      </p:pic>
    </p:spTree>
    <p:extLst>
      <p:ext uri="{BB962C8B-B14F-4D97-AF65-F5344CB8AC3E}">
        <p14:creationId xmlns:p14="http://schemas.microsoft.com/office/powerpoint/2010/main" val="48769324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8341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-rp8</a:t>
            </a:r>
            <a:r>
              <a:rPr lang="zh-CN" altLang="en-US" sz="1600" dirty="0">
                <a:solidFill>
                  <a:schemeClr val="accent1"/>
                </a:solidFill>
                <a:latin typeface="方正兰亭黑_GBK"/>
                <a:ea typeface="方正兰亭黑_GBK"/>
              </a:rPr>
              <a:t>制作</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1301446E-D890-4768-B567-9BE68D9CD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7524" y="20640"/>
            <a:ext cx="5286595" cy="5102219"/>
          </a:xfrm>
          <a:prstGeom prst="rect">
            <a:avLst/>
          </a:prstGeom>
        </p:spPr>
      </p:pic>
    </p:spTree>
    <p:extLst>
      <p:ext uri="{BB962C8B-B14F-4D97-AF65-F5344CB8AC3E}">
        <p14:creationId xmlns:p14="http://schemas.microsoft.com/office/powerpoint/2010/main" val="431417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教师代表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C4D24F1B-7A01-4C03-89CF-BFE22E2CA1F3}"/>
              </a:ext>
            </a:extLst>
          </p:cNvPr>
          <p:cNvPicPr>
            <a:picLocks noChangeAspect="1"/>
          </p:cNvPicPr>
          <p:nvPr/>
        </p:nvPicPr>
        <p:blipFill>
          <a:blip r:embed="rId3"/>
          <a:stretch>
            <a:fillRect/>
          </a:stretch>
        </p:blipFill>
        <p:spPr>
          <a:xfrm>
            <a:off x="784225" y="665291"/>
            <a:ext cx="7911479" cy="4450207"/>
          </a:xfrm>
          <a:prstGeom prst="rect">
            <a:avLst/>
          </a:prstGeom>
        </p:spPr>
      </p:pic>
    </p:spTree>
    <p:extLst>
      <p:ext uri="{BB962C8B-B14F-4D97-AF65-F5344CB8AC3E}">
        <p14:creationId xmlns:p14="http://schemas.microsoft.com/office/powerpoint/2010/main" val="3993040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教师代表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79BAEB4-B781-44D5-B289-546991C7A23F}"/>
              </a:ext>
            </a:extLst>
          </p:cNvPr>
          <p:cNvPicPr>
            <a:picLocks noChangeAspect="1"/>
          </p:cNvPicPr>
          <p:nvPr/>
        </p:nvPicPr>
        <p:blipFill>
          <a:blip r:embed="rId3"/>
          <a:stretch>
            <a:fillRect/>
          </a:stretch>
        </p:blipFill>
        <p:spPr>
          <a:xfrm>
            <a:off x="2063693" y="551969"/>
            <a:ext cx="5201501" cy="4332196"/>
          </a:xfrm>
          <a:prstGeom prst="rect">
            <a:avLst/>
          </a:prstGeom>
        </p:spPr>
      </p:pic>
    </p:spTree>
    <p:extLst>
      <p:ext uri="{BB962C8B-B14F-4D97-AF65-F5344CB8AC3E}">
        <p14:creationId xmlns:p14="http://schemas.microsoft.com/office/powerpoint/2010/main" val="243080517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学生代表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DB6325F9-C633-4AD8-9CAE-1D239E6E0042}"/>
              </a:ext>
            </a:extLst>
          </p:cNvPr>
          <p:cNvPicPr>
            <a:picLocks noChangeAspect="1"/>
          </p:cNvPicPr>
          <p:nvPr/>
        </p:nvPicPr>
        <p:blipFill>
          <a:blip r:embed="rId3"/>
          <a:stretch>
            <a:fillRect/>
          </a:stretch>
        </p:blipFill>
        <p:spPr>
          <a:xfrm>
            <a:off x="2230656" y="485964"/>
            <a:ext cx="4682687" cy="4650467"/>
          </a:xfrm>
          <a:prstGeom prst="rect">
            <a:avLst/>
          </a:prstGeom>
        </p:spPr>
      </p:pic>
    </p:spTree>
    <p:extLst>
      <p:ext uri="{BB962C8B-B14F-4D97-AF65-F5344CB8AC3E}">
        <p14:creationId xmlns:p14="http://schemas.microsoft.com/office/powerpoint/2010/main" val="407122516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学生代表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62C3E366-2942-48A2-9B51-C077F687F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88" y="612951"/>
            <a:ext cx="5986462" cy="4489847"/>
          </a:xfrm>
          <a:prstGeom prst="rect">
            <a:avLst/>
          </a:prstGeom>
        </p:spPr>
      </p:pic>
    </p:spTree>
    <p:extLst>
      <p:ext uri="{BB962C8B-B14F-4D97-AF65-F5344CB8AC3E}">
        <p14:creationId xmlns:p14="http://schemas.microsoft.com/office/powerpoint/2010/main" val="370064091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119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管理员</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8FB7EB66-7F11-487B-8194-61A9B4299061}"/>
              </a:ext>
            </a:extLst>
          </p:cNvPr>
          <p:cNvPicPr>
            <a:picLocks noChangeAspect="1"/>
          </p:cNvPicPr>
          <p:nvPr/>
        </p:nvPicPr>
        <p:blipFill>
          <a:blip r:embed="rId3"/>
          <a:stretch>
            <a:fillRect/>
          </a:stretch>
        </p:blipFill>
        <p:spPr>
          <a:xfrm>
            <a:off x="3977410" y="0"/>
            <a:ext cx="4518168" cy="5143500"/>
          </a:xfrm>
          <a:prstGeom prst="rect">
            <a:avLst/>
          </a:prstGeom>
        </p:spPr>
      </p:pic>
    </p:spTree>
    <p:extLst>
      <p:ext uri="{BB962C8B-B14F-4D97-AF65-F5344CB8AC3E}">
        <p14:creationId xmlns:p14="http://schemas.microsoft.com/office/powerpoint/2010/main" val="182304842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7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JAD</a:t>
            </a:r>
            <a:r>
              <a:rPr lang="zh-CN" altLang="en-US" sz="1600" dirty="0">
                <a:solidFill>
                  <a:schemeClr val="accent1"/>
                </a:solidFill>
                <a:latin typeface="方正兰亭黑_GBK"/>
                <a:ea typeface="方正兰亭黑_GBK"/>
              </a:rPr>
              <a:t>会议</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AA4D1671-F5AD-47C8-88A1-E7B78C76CE33}"/>
              </a:ext>
            </a:extLst>
          </p:cNvPr>
          <p:cNvPicPr>
            <a:picLocks noChangeAspect="1"/>
          </p:cNvPicPr>
          <p:nvPr/>
        </p:nvPicPr>
        <p:blipFill>
          <a:blip r:embed="rId3"/>
          <a:stretch>
            <a:fillRect/>
          </a:stretch>
        </p:blipFill>
        <p:spPr>
          <a:xfrm>
            <a:off x="1941197" y="-14288"/>
            <a:ext cx="5261605" cy="5143500"/>
          </a:xfrm>
          <a:prstGeom prst="rect">
            <a:avLst/>
          </a:prstGeom>
        </p:spPr>
      </p:pic>
    </p:spTree>
    <p:extLst>
      <p:ext uri="{BB962C8B-B14F-4D97-AF65-F5344CB8AC3E}">
        <p14:creationId xmlns:p14="http://schemas.microsoft.com/office/powerpoint/2010/main" val="74641675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05</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需求分析</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FIVE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6656107"/>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0AE93A46-6883-4B18-98ED-B9E8E330B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1976"/>
            <a:ext cx="4505995" cy="4348844"/>
          </a:xfrm>
          <a:prstGeom prst="rect">
            <a:avLst/>
          </a:prstGeom>
        </p:spPr>
      </p:pic>
      <p:pic>
        <p:nvPicPr>
          <p:cNvPr id="7" name="图片 6">
            <a:extLst>
              <a:ext uri="{FF2B5EF4-FFF2-40B4-BE49-F238E27FC236}">
                <a16:creationId xmlns:a16="http://schemas.microsoft.com/office/drawing/2014/main" id="{72959ABB-E4CD-44B3-BC4C-BBFACAB87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778" y="978694"/>
            <a:ext cx="4566221" cy="4142125"/>
          </a:xfrm>
          <a:prstGeom prst="rect">
            <a:avLst/>
          </a:prstGeom>
        </p:spPr>
      </p:pic>
    </p:spTree>
    <p:extLst>
      <p:ext uri="{BB962C8B-B14F-4D97-AF65-F5344CB8AC3E}">
        <p14:creationId xmlns:p14="http://schemas.microsoft.com/office/powerpoint/2010/main" val="9008145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项目章程</a:t>
            </a:r>
          </a:p>
        </p:txBody>
      </p:sp>
      <p:sp>
        <p:nvSpPr>
          <p:cNvPr id="11" name="矩形 10"/>
          <p:cNvSpPr/>
          <p:nvPr/>
        </p:nvSpPr>
        <p:spPr>
          <a:xfrm>
            <a:off x="2413268" y="169372"/>
            <a:ext cx="4090495" cy="309637"/>
          </a:xfrm>
          <a:prstGeom prst="rect">
            <a:avLst/>
          </a:prstGeom>
        </p:spPr>
        <p:txBody>
          <a:bodyPr wrap="square">
            <a:spAutoFit/>
          </a:bodyPr>
          <a:lstStyle/>
          <a:p>
            <a:pPr>
              <a:lnSpc>
                <a:spcPct val="150000"/>
              </a:lnSpc>
            </a:pPr>
            <a:r>
              <a:rPr lang="zh-CN" altLang="en-US" sz="1050" b="1" dirty="0">
                <a:solidFill>
                  <a:schemeClr val="tx1">
                    <a:lumMod val="85000"/>
                    <a:lumOff val="15000"/>
                  </a:schemeClr>
                </a:solidFill>
              </a:rPr>
              <a:t>我们通过简单的项目章程宣布项目的存在，正式任命项目经理</a:t>
            </a:r>
            <a:endParaRPr lang="zh-CN" altLang="en-US" b="1" dirty="0">
              <a:solidFill>
                <a:schemeClr val="tx1">
                  <a:lumMod val="85000"/>
                  <a:lumOff val="15000"/>
                </a:schemeClr>
              </a:solidFill>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586175FA-0B11-487B-B300-0033693D35A0}"/>
              </a:ext>
            </a:extLst>
          </p:cNvPr>
          <p:cNvPicPr>
            <a:picLocks noChangeAspect="1"/>
          </p:cNvPicPr>
          <p:nvPr/>
        </p:nvPicPr>
        <p:blipFill>
          <a:blip r:embed="rId3"/>
          <a:stretch>
            <a:fillRect/>
          </a:stretch>
        </p:blipFill>
        <p:spPr>
          <a:xfrm>
            <a:off x="535660" y="665243"/>
            <a:ext cx="8311358" cy="4291434"/>
          </a:xfrm>
          <a:prstGeom prst="rect">
            <a:avLst/>
          </a:prstGeom>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7F0C06D2-85DC-47B0-BD8C-2F54075CF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479" y="183664"/>
            <a:ext cx="6454579" cy="4911565"/>
          </a:xfrm>
          <a:prstGeom prst="rect">
            <a:avLst/>
          </a:prstGeom>
        </p:spPr>
      </p:pic>
    </p:spTree>
    <p:extLst>
      <p:ext uri="{BB962C8B-B14F-4D97-AF65-F5344CB8AC3E}">
        <p14:creationId xmlns:p14="http://schemas.microsoft.com/office/powerpoint/2010/main" val="213354566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C62E32EC-8651-411E-9892-CEF80EC22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1" y="1890491"/>
            <a:ext cx="4347605" cy="3331589"/>
          </a:xfrm>
          <a:prstGeom prst="rect">
            <a:avLst/>
          </a:prstGeom>
        </p:spPr>
      </p:pic>
      <p:pic>
        <p:nvPicPr>
          <p:cNvPr id="6" name="图片 5">
            <a:extLst>
              <a:ext uri="{FF2B5EF4-FFF2-40B4-BE49-F238E27FC236}">
                <a16:creationId xmlns:a16="http://schemas.microsoft.com/office/drawing/2014/main" id="{BFE04AA7-2D78-46A1-90E5-CEB313981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3737" y="183664"/>
            <a:ext cx="5152706" cy="4498669"/>
          </a:xfrm>
          <a:prstGeom prst="rect">
            <a:avLst/>
          </a:prstGeom>
        </p:spPr>
      </p:pic>
    </p:spTree>
    <p:extLst>
      <p:ext uri="{BB962C8B-B14F-4D97-AF65-F5344CB8AC3E}">
        <p14:creationId xmlns:p14="http://schemas.microsoft.com/office/powerpoint/2010/main" val="289798460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D1A3897D-CABD-480D-AB52-FF93063E3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5752" y="361332"/>
            <a:ext cx="5406102" cy="4731699"/>
          </a:xfrm>
          <a:prstGeom prst="rect">
            <a:avLst/>
          </a:prstGeom>
        </p:spPr>
      </p:pic>
    </p:spTree>
    <p:extLst>
      <p:ext uri="{BB962C8B-B14F-4D97-AF65-F5344CB8AC3E}">
        <p14:creationId xmlns:p14="http://schemas.microsoft.com/office/powerpoint/2010/main" val="426690681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优先级打分</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3DD66E4A-7302-4E54-872D-31E16828CF68}"/>
              </a:ext>
            </a:extLst>
          </p:cNvPr>
          <p:cNvPicPr>
            <a:picLocks noChangeAspect="1"/>
          </p:cNvPicPr>
          <p:nvPr/>
        </p:nvPicPr>
        <p:blipFill>
          <a:blip r:embed="rId3"/>
          <a:stretch>
            <a:fillRect/>
          </a:stretch>
        </p:blipFill>
        <p:spPr>
          <a:xfrm>
            <a:off x="151435" y="733301"/>
            <a:ext cx="5723116" cy="998307"/>
          </a:xfrm>
          <a:prstGeom prst="rect">
            <a:avLst/>
          </a:prstGeom>
        </p:spPr>
      </p:pic>
      <p:pic>
        <p:nvPicPr>
          <p:cNvPr id="5" name="图片 4">
            <a:extLst>
              <a:ext uri="{FF2B5EF4-FFF2-40B4-BE49-F238E27FC236}">
                <a16:creationId xmlns:a16="http://schemas.microsoft.com/office/drawing/2014/main" id="{5450A97B-CF4E-44D1-825A-422084937C4E}"/>
              </a:ext>
            </a:extLst>
          </p:cNvPr>
          <p:cNvPicPr>
            <a:picLocks noChangeAspect="1"/>
          </p:cNvPicPr>
          <p:nvPr/>
        </p:nvPicPr>
        <p:blipFill>
          <a:blip r:embed="rId4"/>
          <a:stretch>
            <a:fillRect/>
          </a:stretch>
        </p:blipFill>
        <p:spPr>
          <a:xfrm>
            <a:off x="4128115" y="1911372"/>
            <a:ext cx="4939948" cy="2550319"/>
          </a:xfrm>
          <a:prstGeom prst="rect">
            <a:avLst/>
          </a:prstGeom>
        </p:spPr>
      </p:pic>
      <p:pic>
        <p:nvPicPr>
          <p:cNvPr id="6" name="图片 5">
            <a:extLst>
              <a:ext uri="{FF2B5EF4-FFF2-40B4-BE49-F238E27FC236}">
                <a16:creationId xmlns:a16="http://schemas.microsoft.com/office/drawing/2014/main" id="{838C68FE-E996-4B97-A176-E4B80068B7A3}"/>
              </a:ext>
            </a:extLst>
          </p:cNvPr>
          <p:cNvPicPr>
            <a:picLocks noChangeAspect="1"/>
          </p:cNvPicPr>
          <p:nvPr/>
        </p:nvPicPr>
        <p:blipFill>
          <a:blip r:embed="rId5"/>
          <a:stretch>
            <a:fillRect/>
          </a:stretch>
        </p:blipFill>
        <p:spPr>
          <a:xfrm>
            <a:off x="0" y="1942690"/>
            <a:ext cx="4126071" cy="2498827"/>
          </a:xfrm>
          <a:prstGeom prst="rect">
            <a:avLst/>
          </a:prstGeom>
        </p:spPr>
      </p:pic>
    </p:spTree>
    <p:extLst>
      <p:ext uri="{BB962C8B-B14F-4D97-AF65-F5344CB8AC3E}">
        <p14:creationId xmlns:p14="http://schemas.microsoft.com/office/powerpoint/2010/main" val="116113409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12" name="图片 11">
            <a:extLst>
              <a:ext uri="{FF2B5EF4-FFF2-40B4-BE49-F238E27FC236}">
                <a16:creationId xmlns:a16="http://schemas.microsoft.com/office/drawing/2014/main" id="{A7A04C9F-3BA6-41A7-A0CD-E96759DDB5F2}"/>
              </a:ext>
            </a:extLst>
          </p:cNvPr>
          <p:cNvPicPr>
            <a:picLocks noChangeAspect="1"/>
          </p:cNvPicPr>
          <p:nvPr/>
        </p:nvPicPr>
        <p:blipFill>
          <a:blip r:embed="rId3"/>
          <a:stretch>
            <a:fillRect/>
          </a:stretch>
        </p:blipFill>
        <p:spPr>
          <a:xfrm>
            <a:off x="6151252" y="0"/>
            <a:ext cx="2945422" cy="5143500"/>
          </a:xfrm>
          <a:prstGeom prst="rect">
            <a:avLst/>
          </a:prstGeom>
        </p:spPr>
      </p:pic>
      <p:sp>
        <p:nvSpPr>
          <p:cNvPr id="2" name="文本框 1">
            <a:extLst>
              <a:ext uri="{FF2B5EF4-FFF2-40B4-BE49-F238E27FC236}">
                <a16:creationId xmlns:a16="http://schemas.microsoft.com/office/drawing/2014/main" id="{132BEA92-81EA-4FD7-91DA-0FD23E776E23}"/>
              </a:ext>
            </a:extLst>
          </p:cNvPr>
          <p:cNvSpPr txBox="1"/>
          <p:nvPr/>
        </p:nvSpPr>
        <p:spPr>
          <a:xfrm>
            <a:off x="477371" y="1007005"/>
            <a:ext cx="3848989" cy="2585323"/>
          </a:xfrm>
          <a:prstGeom prst="rect">
            <a:avLst/>
          </a:prstGeom>
          <a:noFill/>
        </p:spPr>
        <p:txBody>
          <a:bodyPr wrap="square" rtlCol="0">
            <a:spAutoFit/>
          </a:bodyPr>
          <a:lstStyle/>
          <a:p>
            <a:r>
              <a:rPr lang="zh-CN" altLang="zh-CN" dirty="0"/>
              <a:t>优先级评分说明：</a:t>
            </a:r>
          </a:p>
          <a:p>
            <a:r>
              <a:rPr lang="zh-CN" altLang="zh-CN" dirty="0"/>
              <a:t>收益损失比</a:t>
            </a:r>
            <a:r>
              <a:rPr lang="en-US" altLang="zh-CN" dirty="0"/>
              <a:t>=</a:t>
            </a:r>
            <a:r>
              <a:rPr lang="zh-CN" altLang="zh-CN" dirty="0"/>
              <a:t>相对收益：相对损失</a:t>
            </a:r>
            <a:r>
              <a:rPr lang="en-US" altLang="zh-CN" dirty="0"/>
              <a:t>=3</a:t>
            </a:r>
            <a:r>
              <a:rPr lang="zh-CN" altLang="zh-CN" dirty="0"/>
              <a:t>：</a:t>
            </a:r>
            <a:r>
              <a:rPr lang="en-US" altLang="zh-CN" dirty="0"/>
              <a:t>2</a:t>
            </a:r>
            <a:endParaRPr lang="zh-CN" altLang="zh-CN" dirty="0"/>
          </a:p>
          <a:p>
            <a:r>
              <a:rPr lang="zh-CN" altLang="zh-CN" dirty="0"/>
              <a:t>相对费用：相对风险</a:t>
            </a:r>
            <a:r>
              <a:rPr lang="en-US" altLang="zh-CN" dirty="0"/>
              <a:t>=1</a:t>
            </a:r>
            <a:r>
              <a:rPr lang="zh-CN" altLang="zh-CN" dirty="0"/>
              <a:t>：</a:t>
            </a:r>
            <a:r>
              <a:rPr lang="en-US" altLang="zh-CN" dirty="0"/>
              <a:t>1</a:t>
            </a:r>
            <a:endParaRPr lang="zh-CN" altLang="zh-CN" dirty="0"/>
          </a:p>
          <a:p>
            <a:r>
              <a:rPr lang="zh-CN" altLang="zh-CN" dirty="0"/>
              <a:t>总价值</a:t>
            </a:r>
            <a:r>
              <a:rPr lang="en-US" altLang="zh-CN" dirty="0"/>
              <a:t>=</a:t>
            </a:r>
            <a:r>
              <a:rPr lang="zh-CN" altLang="zh-CN" dirty="0"/>
              <a:t>相对收益</a:t>
            </a:r>
            <a:r>
              <a:rPr lang="en-US" altLang="zh-CN" dirty="0"/>
              <a:t>*3+</a:t>
            </a:r>
            <a:r>
              <a:rPr lang="zh-CN" altLang="zh-CN" dirty="0"/>
              <a:t>相对损失</a:t>
            </a:r>
            <a:r>
              <a:rPr lang="en-US" altLang="zh-CN" dirty="0"/>
              <a:t>*2</a:t>
            </a:r>
            <a:endParaRPr lang="zh-CN" altLang="zh-CN" dirty="0"/>
          </a:p>
          <a:p>
            <a:r>
              <a:rPr lang="zh-CN" altLang="zh-CN" dirty="0"/>
              <a:t>价值</a:t>
            </a:r>
            <a:r>
              <a:rPr lang="en-US" altLang="zh-CN" dirty="0"/>
              <a:t>%=</a:t>
            </a:r>
            <a:r>
              <a:rPr lang="zh-CN" altLang="zh-CN" dirty="0"/>
              <a:t>总价值</a:t>
            </a:r>
            <a:r>
              <a:rPr lang="en-US" altLang="zh-CN" dirty="0"/>
              <a:t>/sum(</a:t>
            </a:r>
            <a:r>
              <a:rPr lang="zh-CN" altLang="zh-CN" dirty="0"/>
              <a:t>总价值</a:t>
            </a:r>
            <a:r>
              <a:rPr lang="en-US" altLang="zh-CN" dirty="0"/>
              <a:t>)</a:t>
            </a:r>
            <a:endParaRPr lang="zh-CN" altLang="zh-CN" dirty="0"/>
          </a:p>
          <a:p>
            <a:r>
              <a:rPr lang="zh-CN" altLang="zh-CN" dirty="0"/>
              <a:t>成本</a:t>
            </a:r>
            <a:r>
              <a:rPr lang="en-US" altLang="zh-CN" dirty="0"/>
              <a:t>%=</a:t>
            </a:r>
            <a:r>
              <a:rPr lang="zh-CN" altLang="zh-CN" dirty="0"/>
              <a:t>相对费用</a:t>
            </a:r>
            <a:r>
              <a:rPr lang="en-US" altLang="zh-CN" dirty="0"/>
              <a:t>/sum(</a:t>
            </a:r>
            <a:r>
              <a:rPr lang="zh-CN" altLang="zh-CN" dirty="0"/>
              <a:t>相对费用</a:t>
            </a:r>
            <a:r>
              <a:rPr lang="en-US" altLang="zh-CN" dirty="0"/>
              <a:t>)</a:t>
            </a:r>
            <a:endParaRPr lang="zh-CN" altLang="zh-CN" dirty="0"/>
          </a:p>
          <a:p>
            <a:r>
              <a:rPr lang="zh-CN" altLang="zh-CN" dirty="0"/>
              <a:t>风险</a:t>
            </a:r>
            <a:r>
              <a:rPr lang="en-US" altLang="zh-CN" dirty="0"/>
              <a:t>%=</a:t>
            </a:r>
            <a:r>
              <a:rPr lang="zh-CN" altLang="zh-CN" dirty="0"/>
              <a:t>相对风险</a:t>
            </a:r>
            <a:r>
              <a:rPr lang="en-US" altLang="zh-CN" dirty="0"/>
              <a:t>/sum(</a:t>
            </a:r>
            <a:r>
              <a:rPr lang="zh-CN" altLang="zh-CN" dirty="0"/>
              <a:t>相对风险</a:t>
            </a:r>
            <a:r>
              <a:rPr lang="en-US" altLang="zh-CN" dirty="0"/>
              <a:t>)</a:t>
            </a:r>
            <a:endParaRPr lang="zh-CN" altLang="zh-CN" dirty="0"/>
          </a:p>
          <a:p>
            <a:r>
              <a:rPr lang="zh-CN" altLang="zh-CN" dirty="0"/>
              <a:t>优先级计算公式</a:t>
            </a:r>
          </a:p>
          <a:p>
            <a:r>
              <a:rPr lang="zh-CN" altLang="zh-CN" dirty="0"/>
              <a:t>优先级</a:t>
            </a:r>
            <a:r>
              <a:rPr lang="en-US" altLang="zh-CN" dirty="0"/>
              <a:t>=</a:t>
            </a:r>
            <a:r>
              <a:rPr lang="zh-CN" altLang="zh-CN" dirty="0"/>
              <a:t>价值</a:t>
            </a:r>
            <a:r>
              <a:rPr lang="en-US" altLang="zh-CN" dirty="0"/>
              <a:t>% /</a:t>
            </a:r>
            <a:r>
              <a:rPr lang="zh-CN" altLang="zh-CN" dirty="0"/>
              <a:t>（成本</a:t>
            </a:r>
            <a:r>
              <a:rPr lang="en-US" altLang="zh-CN" dirty="0"/>
              <a:t>%+</a:t>
            </a:r>
            <a:r>
              <a:rPr lang="zh-CN" altLang="zh-CN" dirty="0"/>
              <a:t>风险</a:t>
            </a:r>
            <a:r>
              <a:rPr lang="en-US" altLang="zh-CN" dirty="0"/>
              <a:t>%</a:t>
            </a:r>
            <a:r>
              <a:rPr lang="zh-CN" altLang="zh-CN" dirty="0"/>
              <a:t>）</a:t>
            </a:r>
            <a:endParaRPr lang="en-US" altLang="zh-CN" dirty="0"/>
          </a:p>
          <a:p>
            <a:r>
              <a:rPr lang="zh-CN" altLang="en-US" dirty="0"/>
              <a:t>学生代表、教师代表、管理员代表权值均为</a:t>
            </a:r>
            <a:r>
              <a:rPr lang="en-US" altLang="zh-CN" dirty="0"/>
              <a:t>1</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20719840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06</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需求规格说明</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SIX</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4270675"/>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55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SRS</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sp>
        <p:nvSpPr>
          <p:cNvPr id="2" name="矩形 1">
            <a:extLst>
              <a:ext uri="{FF2B5EF4-FFF2-40B4-BE49-F238E27FC236}">
                <a16:creationId xmlns:a16="http://schemas.microsoft.com/office/drawing/2014/main" id="{6EA97969-5BC1-48AF-9907-E717223D3C26}"/>
              </a:ext>
            </a:extLst>
          </p:cNvPr>
          <p:cNvSpPr/>
          <p:nvPr/>
        </p:nvSpPr>
        <p:spPr>
          <a:xfrm>
            <a:off x="2286000" y="1930172"/>
            <a:ext cx="4572000" cy="2462213"/>
          </a:xfrm>
          <a:prstGeom prst="rect">
            <a:avLst/>
          </a:prstGeom>
        </p:spPr>
        <p:txBody>
          <a:bodyPr>
            <a:spAutoFit/>
          </a:bodyPr>
          <a:lstStyle/>
          <a:p>
            <a:pPr indent="266700"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在完成了针对“软件工程系列课程教学辅助网站”的前期调查，同时与多位项目用户代 表进行了全面深入地探讨和分析的基础上，提出了这份软件需求规格说明书。 </a:t>
            </a:r>
          </a:p>
          <a:p>
            <a:pPr indent="266700"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此需求规格说明书对“软件工程系列课程教学辅助网站”做了全面细致的用户需求分析， 明确所要开发的系统</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1.0</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版本应具有的功能、性能与用户界面，使系统分析人员及软件开发人员能清楚地了解用户的需求，并在此基础上进一步提出概要设计说明书和完成后续设计与开发工作。 </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针对</a:t>
            </a: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SRSbaseline</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进行正式的发布，定义了版本号</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1.0</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为需求基线。</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1D8AFCB4-8A52-41AB-AB67-77E2A259745E}"/>
              </a:ext>
            </a:extLst>
          </p:cNvPr>
          <p:cNvSpPr txBox="1"/>
          <p:nvPr/>
        </p:nvSpPr>
        <p:spPr>
          <a:xfrm>
            <a:off x="4175522" y="1285002"/>
            <a:ext cx="792956" cy="300082"/>
          </a:xfrm>
          <a:prstGeom prst="rect">
            <a:avLst/>
          </a:prstGeom>
          <a:noFill/>
        </p:spPr>
        <p:txBody>
          <a:bodyPr wrap="square" rtlCol="0">
            <a:spAutoFit/>
          </a:bodyPr>
          <a:lstStyle/>
          <a:p>
            <a:r>
              <a:rPr lang="zh-CN" altLang="en-US" b="1" dirty="0"/>
              <a:t>目标</a:t>
            </a:r>
          </a:p>
        </p:txBody>
      </p:sp>
    </p:spTree>
    <p:extLst>
      <p:ext uri="{BB962C8B-B14F-4D97-AF65-F5344CB8AC3E}">
        <p14:creationId xmlns:p14="http://schemas.microsoft.com/office/powerpoint/2010/main" val="245816419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0" name="图片 19" descr="C:\Users\zhou\Documents\Tencent Files\921692097\Image\Group\58%SI3~UCO`P$~8{FX1[672.png">
            <a:extLst>
              <a:ext uri="{FF2B5EF4-FFF2-40B4-BE49-F238E27FC236}">
                <a16:creationId xmlns:a16="http://schemas.microsoft.com/office/drawing/2014/main" id="{C4153804-C455-49BF-9397-A7CAA341B6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529" y="743148"/>
            <a:ext cx="7857551" cy="4163303"/>
          </a:xfrm>
          <a:prstGeom prst="rect">
            <a:avLst/>
          </a:prstGeom>
          <a:noFill/>
          <a:ln>
            <a:noFill/>
          </a:ln>
        </p:spPr>
      </p:pic>
    </p:spTree>
    <p:extLst>
      <p:ext uri="{BB962C8B-B14F-4D97-AF65-F5344CB8AC3E}">
        <p14:creationId xmlns:p14="http://schemas.microsoft.com/office/powerpoint/2010/main" val="146835737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3" name="图片 22" descr="C:\Users\zhou\Documents\Tencent Files\921692097\Image\Group\``IK5SO52EC%R`5F@)Q]NLN.png">
            <a:extLst>
              <a:ext uri="{FF2B5EF4-FFF2-40B4-BE49-F238E27FC236}">
                <a16:creationId xmlns:a16="http://schemas.microsoft.com/office/drawing/2014/main" id="{518F3094-7412-422B-9CA1-0C65DD71E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02324" y="66958"/>
            <a:ext cx="4241676" cy="4440984"/>
          </a:xfrm>
          <a:prstGeom prst="rect">
            <a:avLst/>
          </a:prstGeom>
          <a:noFill/>
          <a:ln>
            <a:noFill/>
          </a:ln>
        </p:spPr>
      </p:pic>
      <p:pic>
        <p:nvPicPr>
          <p:cNvPr id="24" name="图片 23" descr="C:\Users\zhou\Documents\Tencent Files\921692097\Image\Group\RTV}UJ10G5LCO[5JVSXHK~U.png">
            <a:extLst>
              <a:ext uri="{FF2B5EF4-FFF2-40B4-BE49-F238E27FC236}">
                <a16:creationId xmlns:a16="http://schemas.microsoft.com/office/drawing/2014/main" id="{E4F72933-C224-441E-AD6D-051991E50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3" y="1744250"/>
            <a:ext cx="4837431" cy="3120833"/>
          </a:xfrm>
          <a:prstGeom prst="rect">
            <a:avLst/>
          </a:prstGeom>
          <a:noFill/>
          <a:ln>
            <a:noFill/>
          </a:ln>
        </p:spPr>
      </p:pic>
      <p:pic>
        <p:nvPicPr>
          <p:cNvPr id="25" name="图片 24" descr="C:\Users\zhou\Documents\Tencent Files\921692097\Image\Group\G}_(6C0VMD`5@7YGE@5KV34.png">
            <a:extLst>
              <a:ext uri="{FF2B5EF4-FFF2-40B4-BE49-F238E27FC236}">
                <a16:creationId xmlns:a16="http://schemas.microsoft.com/office/drawing/2014/main" id="{68E403A8-C052-4C86-8DAC-B211BAEBEF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72647" y="0"/>
            <a:ext cx="1999353" cy="1678223"/>
          </a:xfrm>
          <a:prstGeom prst="rect">
            <a:avLst/>
          </a:prstGeom>
          <a:noFill/>
          <a:ln>
            <a:noFill/>
          </a:ln>
        </p:spPr>
      </p:pic>
    </p:spTree>
    <p:extLst>
      <p:ext uri="{BB962C8B-B14F-4D97-AF65-F5344CB8AC3E}">
        <p14:creationId xmlns:p14="http://schemas.microsoft.com/office/powerpoint/2010/main" val="239005918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graphicFrame>
        <p:nvGraphicFramePr>
          <p:cNvPr id="2" name="表格 1">
            <a:extLst>
              <a:ext uri="{FF2B5EF4-FFF2-40B4-BE49-F238E27FC236}">
                <a16:creationId xmlns:a16="http://schemas.microsoft.com/office/drawing/2014/main" id="{C54ED663-8E54-428F-ABE7-C04184714DB9}"/>
              </a:ext>
            </a:extLst>
          </p:cNvPr>
          <p:cNvGraphicFramePr>
            <a:graphicFrameLocks noGrp="1"/>
          </p:cNvGraphicFramePr>
          <p:nvPr>
            <p:extLst>
              <p:ext uri="{D42A27DB-BD31-4B8C-83A1-F6EECF244321}">
                <p14:modId xmlns:p14="http://schemas.microsoft.com/office/powerpoint/2010/main" val="4112516788"/>
              </p:ext>
            </p:extLst>
          </p:nvPr>
        </p:nvGraphicFramePr>
        <p:xfrm>
          <a:off x="1443037" y="683449"/>
          <a:ext cx="6257925" cy="3889816"/>
        </p:xfrm>
        <a:graphic>
          <a:graphicData uri="http://schemas.openxmlformats.org/drawingml/2006/table">
            <a:tbl>
              <a:tblPr firstRow="1" firstCol="1" bandRow="1">
                <a:tableStyleId>{5C22544A-7EE6-4342-B048-85BDC9FD1C3A}</a:tableStyleId>
              </a:tblPr>
              <a:tblGrid>
                <a:gridCol w="1921279">
                  <a:extLst>
                    <a:ext uri="{9D8B030D-6E8A-4147-A177-3AD203B41FA5}">
                      <a16:colId xmlns:a16="http://schemas.microsoft.com/office/drawing/2014/main" val="2444181828"/>
                    </a:ext>
                  </a:extLst>
                </a:gridCol>
                <a:gridCol w="4336646">
                  <a:extLst>
                    <a:ext uri="{9D8B030D-6E8A-4147-A177-3AD203B41FA5}">
                      <a16:colId xmlns:a16="http://schemas.microsoft.com/office/drawing/2014/main" val="1544990228"/>
                    </a:ext>
                  </a:extLst>
                </a:gridCol>
              </a:tblGrid>
              <a:tr h="185229">
                <a:tc>
                  <a:txBody>
                    <a:bodyPr/>
                    <a:lstStyle/>
                    <a:p>
                      <a:pPr algn="ctr">
                        <a:spcAft>
                          <a:spcPts val="0"/>
                        </a:spcAft>
                      </a:pPr>
                      <a:r>
                        <a:rPr lang="zh-CN" sz="1000" kern="100">
                          <a:effectLst/>
                        </a:rPr>
                        <a:t>用例名称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u="sng" kern="100" dirty="0" err="1">
                          <a:effectLst/>
                          <a:hlinkClick r:id="rId3" action="ppaction://hlinkfile"/>
                        </a:rPr>
                        <a:t>用户登录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578471346"/>
                  </a:ext>
                </a:extLst>
              </a:tr>
              <a:tr h="185229">
                <a:tc>
                  <a:txBody>
                    <a:bodyPr/>
                    <a:lstStyle/>
                    <a:p>
                      <a:pPr algn="ctr">
                        <a:spcAft>
                          <a:spcPts val="0"/>
                        </a:spcAft>
                      </a:pPr>
                      <a:r>
                        <a:rPr lang="zh-CN" sz="1000" kern="100">
                          <a:effectLst/>
                        </a:rPr>
                        <a:t>标识符</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UC-PB-01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228576436"/>
                  </a:ext>
                </a:extLst>
              </a:tr>
              <a:tr h="185229">
                <a:tc>
                  <a:txBody>
                    <a:bodyPr/>
                    <a:lstStyle/>
                    <a:p>
                      <a:pPr algn="ctr">
                        <a:spcAft>
                          <a:spcPts val="0"/>
                        </a:spcAft>
                      </a:pPr>
                      <a:r>
                        <a:rPr lang="zh-CN" sz="1000" kern="100">
                          <a:effectLst/>
                        </a:rPr>
                        <a:t>用例描述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用户登录网站</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536500866"/>
                  </a:ext>
                </a:extLst>
              </a:tr>
              <a:tr h="185229">
                <a:tc>
                  <a:txBody>
                    <a:bodyPr/>
                    <a:lstStyle/>
                    <a:p>
                      <a:pPr algn="ctr">
                        <a:spcAft>
                          <a:spcPts val="0"/>
                        </a:spcAft>
                      </a:pPr>
                      <a:r>
                        <a:rPr lang="zh-CN" sz="1000" kern="100">
                          <a:effectLst/>
                        </a:rPr>
                        <a:t>参与者</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453292651"/>
                  </a:ext>
                </a:extLst>
              </a:tr>
              <a:tr h="185229">
                <a:tc>
                  <a:txBody>
                    <a:bodyPr/>
                    <a:lstStyle/>
                    <a:p>
                      <a:pPr algn="ctr">
                        <a:spcAft>
                          <a:spcPts val="0"/>
                        </a:spcAft>
                      </a:pPr>
                      <a:r>
                        <a:rPr lang="zh-CN" sz="1000" kern="100">
                          <a:effectLst/>
                        </a:rPr>
                        <a:t>优先级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0.42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642472658"/>
                  </a:ext>
                </a:extLst>
              </a:tr>
              <a:tr h="185229">
                <a:tc>
                  <a:txBody>
                    <a:bodyPr/>
                    <a:lstStyle/>
                    <a:p>
                      <a:pPr algn="ctr">
                        <a:spcAft>
                          <a:spcPts val="0"/>
                        </a:spcAft>
                      </a:pPr>
                      <a:r>
                        <a:rPr lang="zh-CN" sz="1000" kern="100">
                          <a:effectLst/>
                        </a:rPr>
                        <a:t>状态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用户未登录状态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187323716"/>
                  </a:ext>
                </a:extLst>
              </a:tr>
              <a:tr h="185229">
                <a:tc>
                  <a:txBody>
                    <a:bodyPr/>
                    <a:lstStyle/>
                    <a:p>
                      <a:pPr algn="ctr">
                        <a:spcAft>
                          <a:spcPts val="0"/>
                        </a:spcAft>
                      </a:pPr>
                      <a:r>
                        <a:rPr lang="zh-CN" sz="1000" kern="100">
                          <a:effectLst/>
                        </a:rPr>
                        <a:t>前置条件</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用户点击登录按钮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385776853"/>
                  </a:ext>
                </a:extLst>
              </a:tr>
              <a:tr h="185229">
                <a:tc>
                  <a:txBody>
                    <a:bodyPr/>
                    <a:lstStyle/>
                    <a:p>
                      <a:pPr algn="ctr">
                        <a:spcAft>
                          <a:spcPts val="0"/>
                        </a:spcAft>
                      </a:pPr>
                      <a:r>
                        <a:rPr lang="zh-CN" sz="1000" kern="100">
                          <a:effectLst/>
                        </a:rPr>
                        <a:t>后置条件</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完成登陆</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695453649"/>
                  </a:ext>
                </a:extLst>
              </a:tr>
              <a:tr h="555690">
                <a:tc>
                  <a:txBody>
                    <a:bodyPr/>
                    <a:lstStyle/>
                    <a:p>
                      <a:pPr algn="ctr">
                        <a:spcAft>
                          <a:spcPts val="0"/>
                        </a:spcAft>
                      </a:pPr>
                      <a:r>
                        <a:rPr lang="zh-CN" sz="1000" kern="100">
                          <a:effectLst/>
                        </a:rPr>
                        <a:t>基本操作流程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marL="342900" lvl="0" indent="-342900" algn="l">
                        <a:spcAft>
                          <a:spcPts val="0"/>
                        </a:spcAft>
                        <a:buFont typeface="+mj-lt"/>
                        <a:buAutoNum type="arabicPeriod"/>
                      </a:pPr>
                      <a:r>
                        <a:rPr lang="zh-CN" sz="1000" kern="100" dirty="0">
                          <a:effectLst/>
                        </a:rPr>
                        <a:t>用户点击导航栏登录按钮</a:t>
                      </a:r>
                    </a:p>
                    <a:p>
                      <a:pPr marL="342900" lvl="0" indent="-342900" algn="l">
                        <a:spcAft>
                          <a:spcPts val="0"/>
                        </a:spcAft>
                        <a:buFont typeface="+mj-lt"/>
                        <a:buAutoNum type="arabicPeriod"/>
                      </a:pPr>
                      <a:r>
                        <a:rPr lang="zh-CN" sz="1000" kern="100" dirty="0">
                          <a:effectLst/>
                        </a:rPr>
                        <a:t>用户输入了账号密码以及选择了是否记住账号的选择</a:t>
                      </a:r>
                    </a:p>
                    <a:p>
                      <a:pPr marL="342900" lvl="0" indent="-342900" algn="l">
                        <a:spcAft>
                          <a:spcPts val="0"/>
                        </a:spcAft>
                        <a:buFont typeface="+mj-lt"/>
                        <a:buAutoNum type="arabicPeriod"/>
                      </a:pPr>
                      <a:r>
                        <a:rPr lang="zh-CN" sz="1000" kern="100" dirty="0">
                          <a:effectLst/>
                        </a:rPr>
                        <a:t>用户点击登录框登录按钮用户登录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374611462"/>
                  </a:ext>
                </a:extLst>
              </a:tr>
              <a:tr h="740920">
                <a:tc>
                  <a:txBody>
                    <a:bodyPr/>
                    <a:lstStyle/>
                    <a:p>
                      <a:pPr algn="ctr">
                        <a:spcAft>
                          <a:spcPts val="0"/>
                        </a:spcAft>
                      </a:pPr>
                      <a:r>
                        <a:rPr lang="zh-CN" sz="1000" kern="100">
                          <a:effectLst/>
                        </a:rPr>
                        <a:t>异常</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EX-01:</a:t>
                      </a:r>
                      <a:r>
                        <a:rPr lang="zh-CN" sz="1000" kern="100">
                          <a:effectLst/>
                        </a:rPr>
                        <a:t>账号不存在</a:t>
                      </a:r>
                    </a:p>
                    <a:p>
                      <a:pPr algn="ctr">
                        <a:spcAft>
                          <a:spcPts val="0"/>
                        </a:spcAft>
                      </a:pPr>
                      <a:r>
                        <a:rPr lang="en-US" sz="1000" kern="100">
                          <a:effectLst/>
                        </a:rPr>
                        <a:t>EX-02:</a:t>
                      </a:r>
                      <a:r>
                        <a:rPr lang="zh-CN" sz="1000" kern="100">
                          <a:effectLst/>
                        </a:rPr>
                        <a:t>账号输入为空</a:t>
                      </a:r>
                    </a:p>
                    <a:p>
                      <a:pPr algn="ctr">
                        <a:spcAft>
                          <a:spcPts val="0"/>
                        </a:spcAft>
                      </a:pPr>
                      <a:r>
                        <a:rPr lang="en-US" sz="1000" kern="100">
                          <a:effectLst/>
                        </a:rPr>
                        <a:t>EX-03:</a:t>
                      </a:r>
                      <a:r>
                        <a:rPr lang="zh-CN" sz="1000" kern="100">
                          <a:effectLst/>
                        </a:rPr>
                        <a:t>用户密码错误</a:t>
                      </a:r>
                    </a:p>
                    <a:p>
                      <a:pPr algn="ctr">
                        <a:spcAft>
                          <a:spcPts val="0"/>
                        </a:spcAft>
                      </a:pPr>
                      <a:r>
                        <a:rPr lang="en-US" sz="1000" kern="100">
                          <a:effectLst/>
                        </a:rPr>
                        <a:t>EX-04;</a:t>
                      </a:r>
                      <a:r>
                        <a:rPr lang="zh-CN" sz="1000" kern="100">
                          <a:effectLst/>
                        </a:rPr>
                        <a:t>用户密码输入为空</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264433040"/>
                  </a:ext>
                </a:extLst>
              </a:tr>
              <a:tr h="185229">
                <a:tc>
                  <a:txBody>
                    <a:bodyPr/>
                    <a:lstStyle/>
                    <a:p>
                      <a:pPr algn="ctr">
                        <a:spcAft>
                          <a:spcPts val="0"/>
                        </a:spcAft>
                      </a:pPr>
                      <a:r>
                        <a:rPr lang="zh-CN" sz="1000" kern="100">
                          <a:effectLst/>
                        </a:rPr>
                        <a:t>输入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点击导航登录按钮，输入账号、密码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778738420"/>
                  </a:ext>
                </a:extLst>
              </a:tr>
              <a:tr h="185229">
                <a:tc>
                  <a:txBody>
                    <a:bodyPr/>
                    <a:lstStyle/>
                    <a:p>
                      <a:pPr algn="ctr">
                        <a:spcAft>
                          <a:spcPts val="0"/>
                        </a:spcAft>
                      </a:pPr>
                      <a:r>
                        <a:rPr lang="zh-CN" sz="1000" kern="100">
                          <a:effectLst/>
                        </a:rPr>
                        <a:t>输出</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u="sng" kern="100">
                          <a:effectLst/>
                          <a:hlinkClick r:id="rId3" action="ppaction://hlinkfile"/>
                        </a:rPr>
                        <a:t>登陆后的界面，导航栏个人信息</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581257539"/>
                  </a:ext>
                </a:extLst>
              </a:tr>
              <a:tr h="185229">
                <a:tc>
                  <a:txBody>
                    <a:bodyPr/>
                    <a:lstStyle/>
                    <a:p>
                      <a:pPr algn="ctr">
                        <a:spcAft>
                          <a:spcPts val="0"/>
                        </a:spcAft>
                      </a:pPr>
                      <a:r>
                        <a:rPr lang="zh-CN" sz="1000" kern="100">
                          <a:effectLst/>
                        </a:rPr>
                        <a:t>可选操作流程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377386840"/>
                  </a:ext>
                </a:extLst>
              </a:tr>
              <a:tr h="185229">
                <a:tc>
                  <a:txBody>
                    <a:bodyPr/>
                    <a:lstStyle/>
                    <a:p>
                      <a:pPr algn="ctr">
                        <a:spcAft>
                          <a:spcPts val="0"/>
                        </a:spcAft>
                      </a:pPr>
                      <a:r>
                        <a:rPr lang="zh-CN" sz="1000" kern="100">
                          <a:effectLst/>
                        </a:rPr>
                        <a:t>被泛化的用例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078559474"/>
                  </a:ext>
                </a:extLst>
              </a:tr>
              <a:tr h="185229">
                <a:tc>
                  <a:txBody>
                    <a:bodyPr/>
                    <a:lstStyle/>
                    <a:p>
                      <a:pPr algn="ctr">
                        <a:spcAft>
                          <a:spcPts val="0"/>
                        </a:spcAft>
                      </a:pPr>
                      <a:r>
                        <a:rPr lang="zh-CN" sz="1000" kern="100">
                          <a:effectLst/>
                        </a:rPr>
                        <a:t>被包含的用例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488005497"/>
                  </a:ext>
                </a:extLst>
              </a:tr>
              <a:tr h="185229">
                <a:tc>
                  <a:txBody>
                    <a:bodyPr/>
                    <a:lstStyle/>
                    <a:p>
                      <a:pPr algn="ctr">
                        <a:spcAft>
                          <a:spcPts val="0"/>
                        </a:spcAft>
                      </a:pPr>
                      <a:r>
                        <a:rPr lang="zh-CN" sz="1000" kern="100">
                          <a:effectLst/>
                        </a:rPr>
                        <a:t>被扩展的用例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dirty="0">
                          <a:effectLst/>
                        </a:rPr>
                        <a:t>注册，密码找回。</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840399212"/>
                  </a:ext>
                </a:extLst>
              </a:tr>
            </a:tbl>
          </a:graphicData>
        </a:graphic>
      </p:graphicFrame>
    </p:spTree>
    <p:extLst>
      <p:ext uri="{BB962C8B-B14F-4D97-AF65-F5344CB8AC3E}">
        <p14:creationId xmlns:p14="http://schemas.microsoft.com/office/powerpoint/2010/main" val="7672877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项目计划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6146" name="图片 10" descr="123.3">
            <a:extLst>
              <a:ext uri="{FF2B5EF4-FFF2-40B4-BE49-F238E27FC236}">
                <a16:creationId xmlns:a16="http://schemas.microsoft.com/office/drawing/2014/main" id="{09C70F5D-F729-4A25-AAB4-21F34412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0044"/>
            <a:ext cx="7473209" cy="253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16008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对话框图、时序图、界面原型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sp>
        <p:nvSpPr>
          <p:cNvPr id="3" name="Rectangle 2">
            <a:extLst>
              <a:ext uri="{FF2B5EF4-FFF2-40B4-BE49-F238E27FC236}">
                <a16:creationId xmlns:a16="http://schemas.microsoft.com/office/drawing/2014/main" id="{DC9A34DA-D1ED-40BF-844F-080A7CD7E868}"/>
              </a:ext>
            </a:extLst>
          </p:cNvPr>
          <p:cNvSpPr>
            <a:spLocks noChangeArrowheads="1"/>
          </p:cNvSpPr>
          <p:nvPr/>
        </p:nvSpPr>
        <p:spPr bwMode="auto">
          <a:xfrm>
            <a:off x="592931" y="9173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B86ED637-4D66-4C57-B4FC-52B15B0A40FA}"/>
              </a:ext>
            </a:extLst>
          </p:cNvPr>
          <p:cNvGraphicFramePr>
            <a:graphicFrameLocks noChangeAspect="1"/>
          </p:cNvGraphicFramePr>
          <p:nvPr>
            <p:extLst>
              <p:ext uri="{D42A27DB-BD31-4B8C-83A1-F6EECF244321}">
                <p14:modId xmlns:p14="http://schemas.microsoft.com/office/powerpoint/2010/main" val="1339938607"/>
              </p:ext>
            </p:extLst>
          </p:nvPr>
        </p:nvGraphicFramePr>
        <p:xfrm>
          <a:off x="128587" y="1090221"/>
          <a:ext cx="2751138" cy="3527425"/>
        </p:xfrm>
        <a:graphic>
          <a:graphicData uri="http://schemas.openxmlformats.org/presentationml/2006/ole">
            <mc:AlternateContent xmlns:mc="http://schemas.openxmlformats.org/markup-compatibility/2006">
              <mc:Choice xmlns:v="urn:schemas-microsoft-com:vml" Requires="v">
                <p:oleObj spid="_x0000_s4119" name="Visio" r:id="rId4" imgW="2762222" imgH="3533659" progId="Visio.Drawing.15">
                  <p:embed/>
                </p:oleObj>
              </mc:Choice>
              <mc:Fallback>
                <p:oleObj name="Visio" r:id="rId4" imgW="2762222" imgH="353365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 y="1090221"/>
                        <a:ext cx="2751138" cy="352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图片 19">
            <a:extLst>
              <a:ext uri="{FF2B5EF4-FFF2-40B4-BE49-F238E27FC236}">
                <a16:creationId xmlns:a16="http://schemas.microsoft.com/office/drawing/2014/main" id="{2553FB1D-1BEF-424F-A911-F224763C77A0}"/>
              </a:ext>
            </a:extLst>
          </p:cNvPr>
          <p:cNvPicPr/>
          <p:nvPr/>
        </p:nvPicPr>
        <p:blipFill>
          <a:blip r:embed="rId6"/>
          <a:stretch>
            <a:fillRect/>
          </a:stretch>
        </p:blipFill>
        <p:spPr>
          <a:xfrm>
            <a:off x="2948350" y="485964"/>
            <a:ext cx="5274310" cy="2032000"/>
          </a:xfrm>
          <a:prstGeom prst="rect">
            <a:avLst/>
          </a:prstGeom>
        </p:spPr>
      </p:pic>
      <p:pic>
        <p:nvPicPr>
          <p:cNvPr id="22" name="图片 21">
            <a:extLst>
              <a:ext uri="{FF2B5EF4-FFF2-40B4-BE49-F238E27FC236}">
                <a16:creationId xmlns:a16="http://schemas.microsoft.com/office/drawing/2014/main" id="{74E22EB9-4751-42AF-A6CB-92BF63F345EC}"/>
              </a:ext>
            </a:extLst>
          </p:cNvPr>
          <p:cNvPicPr/>
          <p:nvPr/>
        </p:nvPicPr>
        <p:blipFill>
          <a:blip r:embed="rId7"/>
          <a:stretch>
            <a:fillRect/>
          </a:stretch>
        </p:blipFill>
        <p:spPr>
          <a:xfrm>
            <a:off x="3664744" y="2517965"/>
            <a:ext cx="4021931" cy="2625536"/>
          </a:xfrm>
          <a:prstGeom prst="rect">
            <a:avLst/>
          </a:prstGeom>
        </p:spPr>
      </p:pic>
    </p:spTree>
    <p:extLst>
      <p:ext uri="{BB962C8B-B14F-4D97-AF65-F5344CB8AC3E}">
        <p14:creationId xmlns:p14="http://schemas.microsoft.com/office/powerpoint/2010/main" val="391618093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数据字典</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EF2F4483-04A2-47AA-A6A1-F6180FC156BD}"/>
              </a:ext>
            </a:extLst>
          </p:cNvPr>
          <p:cNvPicPr>
            <a:picLocks noChangeAspect="1"/>
          </p:cNvPicPr>
          <p:nvPr/>
        </p:nvPicPr>
        <p:blipFill>
          <a:blip r:embed="rId3"/>
          <a:stretch>
            <a:fillRect/>
          </a:stretch>
        </p:blipFill>
        <p:spPr>
          <a:xfrm>
            <a:off x="4400550" y="16623"/>
            <a:ext cx="4667875" cy="5116710"/>
          </a:xfrm>
          <a:prstGeom prst="rect">
            <a:avLst/>
          </a:prstGeom>
        </p:spPr>
      </p:pic>
    </p:spTree>
    <p:extLst>
      <p:ext uri="{BB962C8B-B14F-4D97-AF65-F5344CB8AC3E}">
        <p14:creationId xmlns:p14="http://schemas.microsoft.com/office/powerpoint/2010/main" val="37884174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数据字典</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7CB902B2-29BF-49C8-857F-4CA7A052BF45}"/>
              </a:ext>
            </a:extLst>
          </p:cNvPr>
          <p:cNvPicPr>
            <a:picLocks noChangeAspect="1"/>
          </p:cNvPicPr>
          <p:nvPr/>
        </p:nvPicPr>
        <p:blipFill>
          <a:blip r:embed="rId3"/>
          <a:stretch>
            <a:fillRect/>
          </a:stretch>
        </p:blipFill>
        <p:spPr>
          <a:xfrm>
            <a:off x="2957022" y="114300"/>
            <a:ext cx="5457470" cy="4867473"/>
          </a:xfrm>
          <a:prstGeom prst="rect">
            <a:avLst/>
          </a:prstGeom>
        </p:spPr>
      </p:pic>
    </p:spTree>
    <p:extLst>
      <p:ext uri="{BB962C8B-B14F-4D97-AF65-F5344CB8AC3E}">
        <p14:creationId xmlns:p14="http://schemas.microsoft.com/office/powerpoint/2010/main" val="154206003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ER</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4331F763-239C-47CB-90DF-6FE953B670BF}"/>
              </a:ext>
            </a:extLst>
          </p:cNvPr>
          <p:cNvPicPr/>
          <p:nvPr/>
        </p:nvPicPr>
        <p:blipFill>
          <a:blip r:embed="rId3"/>
          <a:stretch>
            <a:fillRect/>
          </a:stretch>
        </p:blipFill>
        <p:spPr>
          <a:xfrm>
            <a:off x="1978818" y="57150"/>
            <a:ext cx="5457826" cy="5086346"/>
          </a:xfrm>
          <a:prstGeom prst="rect">
            <a:avLst/>
          </a:prstGeom>
        </p:spPr>
      </p:pic>
    </p:spTree>
    <p:extLst>
      <p:ext uri="{BB962C8B-B14F-4D97-AF65-F5344CB8AC3E}">
        <p14:creationId xmlns:p14="http://schemas.microsoft.com/office/powerpoint/2010/main" val="84631666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运行环境</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5CAF9245-82D2-4DEE-A4FB-63E6B6452D87}"/>
              </a:ext>
            </a:extLst>
          </p:cNvPr>
          <p:cNvPicPr>
            <a:picLocks noChangeAspect="1"/>
          </p:cNvPicPr>
          <p:nvPr/>
        </p:nvPicPr>
        <p:blipFill>
          <a:blip r:embed="rId3"/>
          <a:stretch>
            <a:fillRect/>
          </a:stretch>
        </p:blipFill>
        <p:spPr>
          <a:xfrm>
            <a:off x="1333783" y="1582541"/>
            <a:ext cx="6476433" cy="1978417"/>
          </a:xfrm>
          <a:prstGeom prst="rect">
            <a:avLst/>
          </a:prstGeom>
        </p:spPr>
      </p:pic>
    </p:spTree>
    <p:extLst>
      <p:ext uri="{BB962C8B-B14F-4D97-AF65-F5344CB8AC3E}">
        <p14:creationId xmlns:p14="http://schemas.microsoft.com/office/powerpoint/2010/main" val="33054239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非功能性需求</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378A2246-FE5F-42DB-A0B7-C3E9FE671DC7}"/>
              </a:ext>
            </a:extLst>
          </p:cNvPr>
          <p:cNvPicPr>
            <a:picLocks noChangeAspect="1"/>
          </p:cNvPicPr>
          <p:nvPr/>
        </p:nvPicPr>
        <p:blipFill>
          <a:blip r:embed="rId3"/>
          <a:stretch>
            <a:fillRect/>
          </a:stretch>
        </p:blipFill>
        <p:spPr>
          <a:xfrm>
            <a:off x="2448560" y="0"/>
            <a:ext cx="4894002" cy="5143500"/>
          </a:xfrm>
          <a:prstGeom prst="rect">
            <a:avLst/>
          </a:prstGeom>
        </p:spPr>
      </p:pic>
    </p:spTree>
    <p:extLst>
      <p:ext uri="{BB962C8B-B14F-4D97-AF65-F5344CB8AC3E}">
        <p14:creationId xmlns:p14="http://schemas.microsoft.com/office/powerpoint/2010/main" val="94078129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测试用例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46CD99B7-7404-4BB1-933F-C45B0F53940E}"/>
              </a:ext>
            </a:extLst>
          </p:cNvPr>
          <p:cNvPicPr>
            <a:picLocks noChangeAspect="1"/>
          </p:cNvPicPr>
          <p:nvPr/>
        </p:nvPicPr>
        <p:blipFill>
          <a:blip r:embed="rId3"/>
          <a:stretch>
            <a:fillRect/>
          </a:stretch>
        </p:blipFill>
        <p:spPr>
          <a:xfrm>
            <a:off x="2386013" y="78733"/>
            <a:ext cx="5071053" cy="5064768"/>
          </a:xfrm>
          <a:prstGeom prst="rect">
            <a:avLst/>
          </a:prstGeom>
        </p:spPr>
      </p:pic>
    </p:spTree>
    <p:extLst>
      <p:ext uri="{BB962C8B-B14F-4D97-AF65-F5344CB8AC3E}">
        <p14:creationId xmlns:p14="http://schemas.microsoft.com/office/powerpoint/2010/main" val="54207690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用户手册</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59AAE1A2-25CD-4511-A39B-235CD817A5DC}"/>
              </a:ext>
            </a:extLst>
          </p:cNvPr>
          <p:cNvPicPr>
            <a:picLocks noChangeAspect="1"/>
          </p:cNvPicPr>
          <p:nvPr/>
        </p:nvPicPr>
        <p:blipFill>
          <a:blip r:embed="rId3"/>
          <a:stretch>
            <a:fillRect/>
          </a:stretch>
        </p:blipFill>
        <p:spPr>
          <a:xfrm>
            <a:off x="432943" y="771708"/>
            <a:ext cx="8278114" cy="3903762"/>
          </a:xfrm>
          <a:prstGeom prst="rect">
            <a:avLst/>
          </a:prstGeom>
        </p:spPr>
      </p:pic>
    </p:spTree>
    <p:extLst>
      <p:ext uri="{BB962C8B-B14F-4D97-AF65-F5344CB8AC3E}">
        <p14:creationId xmlns:p14="http://schemas.microsoft.com/office/powerpoint/2010/main" val="75781563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用户手册</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0A02CD44-509F-4875-BAC8-C91B6F57955E}"/>
              </a:ext>
            </a:extLst>
          </p:cNvPr>
          <p:cNvPicPr>
            <a:picLocks noChangeAspect="1"/>
          </p:cNvPicPr>
          <p:nvPr/>
        </p:nvPicPr>
        <p:blipFill>
          <a:blip r:embed="rId3"/>
          <a:stretch>
            <a:fillRect/>
          </a:stretch>
        </p:blipFill>
        <p:spPr>
          <a:xfrm>
            <a:off x="799881" y="602031"/>
            <a:ext cx="8111212" cy="4389349"/>
          </a:xfrm>
          <a:prstGeom prst="rect">
            <a:avLst/>
          </a:prstGeom>
        </p:spPr>
      </p:pic>
    </p:spTree>
    <p:extLst>
      <p:ext uri="{BB962C8B-B14F-4D97-AF65-F5344CB8AC3E}">
        <p14:creationId xmlns:p14="http://schemas.microsoft.com/office/powerpoint/2010/main" val="303048081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07</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需求变更</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263966"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SEVEN</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704590"/>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需求项目计划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20" name="图片 19" descr="C:\Users\恺铖\Documents\Tencent Files\547784479\Image\Group\thumbnail\a0873f27-22d3-47af-8be7-d7a19cac1a17Ori">
            <a:extLst>
              <a:ext uri="{FF2B5EF4-FFF2-40B4-BE49-F238E27FC236}">
                <a16:creationId xmlns:a16="http://schemas.microsoft.com/office/drawing/2014/main" id="{6FDF2FF2-7F10-4F3A-962F-F4ECBAAFCC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93356" y="581071"/>
            <a:ext cx="4968413" cy="4009716"/>
          </a:xfrm>
          <a:prstGeom prst="rect">
            <a:avLst/>
          </a:prstGeom>
          <a:noFill/>
          <a:ln>
            <a:noFill/>
          </a:ln>
        </p:spPr>
      </p:pic>
      <p:sp>
        <p:nvSpPr>
          <p:cNvPr id="3" name="文本框 2">
            <a:extLst>
              <a:ext uri="{FF2B5EF4-FFF2-40B4-BE49-F238E27FC236}">
                <a16:creationId xmlns:a16="http://schemas.microsoft.com/office/drawing/2014/main" id="{60BD4FCF-3F4C-4374-AC2C-863A7E320837}"/>
              </a:ext>
            </a:extLst>
          </p:cNvPr>
          <p:cNvSpPr txBox="1"/>
          <p:nvPr/>
        </p:nvSpPr>
        <p:spPr>
          <a:xfrm>
            <a:off x="6318130" y="416916"/>
            <a:ext cx="1793082" cy="300082"/>
          </a:xfrm>
          <a:prstGeom prst="rect">
            <a:avLst/>
          </a:prstGeom>
          <a:noFill/>
        </p:spPr>
        <p:txBody>
          <a:bodyPr wrap="square" rtlCol="0">
            <a:spAutoFit/>
          </a:bodyPr>
          <a:lstStyle/>
          <a:p>
            <a:r>
              <a:rPr lang="en-US" altLang="zh-CN" b="1" dirty="0"/>
              <a:t>OBS</a:t>
            </a:r>
            <a:r>
              <a:rPr lang="zh-CN" altLang="en-US" b="1" dirty="0"/>
              <a:t>图</a:t>
            </a:r>
          </a:p>
        </p:txBody>
      </p:sp>
      <p:sp>
        <p:nvSpPr>
          <p:cNvPr id="6" name="文本框 5">
            <a:extLst>
              <a:ext uri="{FF2B5EF4-FFF2-40B4-BE49-F238E27FC236}">
                <a16:creationId xmlns:a16="http://schemas.microsoft.com/office/drawing/2014/main" id="{78D02173-2B76-4FF4-93B7-57450BD1F5D2}"/>
              </a:ext>
            </a:extLst>
          </p:cNvPr>
          <p:cNvSpPr txBox="1"/>
          <p:nvPr/>
        </p:nvSpPr>
        <p:spPr>
          <a:xfrm>
            <a:off x="260812" y="2858586"/>
            <a:ext cx="4057650" cy="1338828"/>
          </a:xfrm>
          <a:prstGeom prst="rect">
            <a:avLst/>
          </a:prstGeom>
          <a:noFill/>
        </p:spPr>
        <p:txBody>
          <a:bodyPr wrap="square" rtlCol="0">
            <a:spAutoFit/>
          </a:bodyPr>
          <a:lstStyle/>
          <a:p>
            <a:r>
              <a:rPr lang="zh-CN" altLang="en-US" dirty="0"/>
              <a:t>各阶段的重要工作按照这个</a:t>
            </a:r>
            <a:r>
              <a:rPr lang="en-US" altLang="zh-CN" dirty="0" err="1"/>
              <a:t>obs</a:t>
            </a:r>
            <a:r>
              <a:rPr lang="zh-CN" altLang="en-US" dirty="0"/>
              <a:t>图分配，比如：</a:t>
            </a:r>
            <a:endParaRPr lang="en-US" altLang="zh-CN" dirty="0"/>
          </a:p>
          <a:p>
            <a:r>
              <a:rPr lang="zh-CN" altLang="en-US" dirty="0"/>
              <a:t>戴恺铖主负责需求获取阶段的愿景和范围，</a:t>
            </a:r>
            <a:endParaRPr lang="en-US" altLang="zh-CN" dirty="0"/>
          </a:p>
          <a:p>
            <a:r>
              <a:rPr lang="zh-CN" altLang="en-US" dirty="0"/>
              <a:t>陈潮鸣主负责需求分析阶段的界面原型，</a:t>
            </a:r>
            <a:endParaRPr lang="en-US" altLang="zh-CN" dirty="0"/>
          </a:p>
          <a:p>
            <a:r>
              <a:rPr lang="zh-CN" altLang="en-US" dirty="0"/>
              <a:t>周俊迪主负责需求规格说明阶段的</a:t>
            </a:r>
            <a:r>
              <a:rPr lang="en-US" altLang="zh-CN" dirty="0" err="1"/>
              <a:t>srs</a:t>
            </a:r>
            <a:r>
              <a:rPr lang="zh-CN" altLang="en-US" dirty="0"/>
              <a:t>编写，</a:t>
            </a:r>
            <a:endParaRPr lang="en-US" altLang="zh-CN" dirty="0"/>
          </a:p>
          <a:p>
            <a:r>
              <a:rPr lang="zh-CN" altLang="en-US" dirty="0"/>
              <a:t>朱赛奎主要负责</a:t>
            </a:r>
            <a:r>
              <a:rPr lang="en-US" altLang="zh-CN" dirty="0" err="1"/>
              <a:t>srs</a:t>
            </a:r>
            <a:r>
              <a:rPr lang="zh-CN" altLang="en-US" dirty="0"/>
              <a:t>文档整理，</a:t>
            </a:r>
            <a:endParaRPr lang="en-US" altLang="zh-CN" dirty="0"/>
          </a:p>
          <a:p>
            <a:r>
              <a:rPr lang="zh-CN" altLang="en-US" dirty="0"/>
              <a:t>陈豪明主要负责需求管理阶段的需求变更控制</a:t>
            </a:r>
          </a:p>
        </p:txBody>
      </p:sp>
      <p:pic>
        <p:nvPicPr>
          <p:cNvPr id="7" name="图片 6">
            <a:extLst>
              <a:ext uri="{FF2B5EF4-FFF2-40B4-BE49-F238E27FC236}">
                <a16:creationId xmlns:a16="http://schemas.microsoft.com/office/drawing/2014/main" id="{1C903B18-C0DD-4205-81B5-4793537A1F15}"/>
              </a:ext>
            </a:extLst>
          </p:cNvPr>
          <p:cNvPicPr>
            <a:picLocks noChangeAspect="1"/>
          </p:cNvPicPr>
          <p:nvPr/>
        </p:nvPicPr>
        <p:blipFill>
          <a:blip r:embed="rId4"/>
          <a:stretch>
            <a:fillRect/>
          </a:stretch>
        </p:blipFill>
        <p:spPr>
          <a:xfrm>
            <a:off x="260812" y="824518"/>
            <a:ext cx="3436918" cy="1127858"/>
          </a:xfrm>
          <a:prstGeom prst="rect">
            <a:avLst/>
          </a:prstGeom>
        </p:spPr>
      </p:pic>
    </p:spTree>
    <p:extLst>
      <p:ext uri="{BB962C8B-B14F-4D97-AF65-F5344CB8AC3E}">
        <p14:creationId xmlns:p14="http://schemas.microsoft.com/office/powerpoint/2010/main" val="96446793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930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CCB</a:t>
            </a:r>
            <a:r>
              <a:rPr lang="zh-CN" altLang="en-US" sz="1600" dirty="0">
                <a:solidFill>
                  <a:schemeClr val="accent1"/>
                </a:solidFill>
                <a:latin typeface="方正兰亭黑_GBK"/>
                <a:ea typeface="方正兰亭黑_GBK"/>
              </a:rPr>
              <a:t>章程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1F803E24-DF5F-4892-A92B-3617A7F29B84}"/>
              </a:ext>
            </a:extLst>
          </p:cNvPr>
          <p:cNvPicPr>
            <a:picLocks noChangeAspect="1"/>
          </p:cNvPicPr>
          <p:nvPr/>
        </p:nvPicPr>
        <p:blipFill>
          <a:blip r:embed="rId3"/>
          <a:stretch>
            <a:fillRect/>
          </a:stretch>
        </p:blipFill>
        <p:spPr>
          <a:xfrm>
            <a:off x="164307" y="947250"/>
            <a:ext cx="5530722" cy="3917833"/>
          </a:xfrm>
          <a:prstGeom prst="rect">
            <a:avLst/>
          </a:prstGeom>
        </p:spPr>
      </p:pic>
      <p:sp>
        <p:nvSpPr>
          <p:cNvPr id="6" name="Rectangle 2">
            <a:extLst>
              <a:ext uri="{FF2B5EF4-FFF2-40B4-BE49-F238E27FC236}">
                <a16:creationId xmlns:a16="http://schemas.microsoft.com/office/drawing/2014/main" id="{AF979239-1E1F-444B-A147-E48D4CD8F93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483D4F26-8073-4B1B-AF75-6610113D01C6}"/>
              </a:ext>
            </a:extLst>
          </p:cNvPr>
          <p:cNvPicPr>
            <a:picLocks noChangeAspect="1"/>
          </p:cNvPicPr>
          <p:nvPr/>
        </p:nvPicPr>
        <p:blipFill>
          <a:blip r:embed="rId4"/>
          <a:stretch>
            <a:fillRect/>
          </a:stretch>
        </p:blipFill>
        <p:spPr>
          <a:xfrm>
            <a:off x="4051233" y="2336018"/>
            <a:ext cx="5092767" cy="1531213"/>
          </a:xfrm>
          <a:prstGeom prst="rect">
            <a:avLst/>
          </a:prstGeom>
        </p:spPr>
      </p:pic>
    </p:spTree>
    <p:extLst>
      <p:ext uri="{BB962C8B-B14F-4D97-AF65-F5344CB8AC3E}">
        <p14:creationId xmlns:p14="http://schemas.microsoft.com/office/powerpoint/2010/main" val="287346902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930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CCB</a:t>
            </a:r>
            <a:r>
              <a:rPr lang="zh-CN" altLang="en-US" sz="1600" dirty="0">
                <a:solidFill>
                  <a:schemeClr val="accent1"/>
                </a:solidFill>
                <a:latin typeface="方正兰亭黑_GBK"/>
                <a:ea typeface="方正兰亭黑_GBK"/>
              </a:rPr>
              <a:t>章程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sp>
        <p:nvSpPr>
          <p:cNvPr id="6" name="Rectangle 2">
            <a:extLst>
              <a:ext uri="{FF2B5EF4-FFF2-40B4-BE49-F238E27FC236}">
                <a16:creationId xmlns:a16="http://schemas.microsoft.com/office/drawing/2014/main" id="{AF979239-1E1F-444B-A147-E48D4CD8F93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5D2D74A-F168-49AD-BECD-0BAF030D0B1F}"/>
              </a:ext>
            </a:extLst>
          </p:cNvPr>
          <p:cNvGraphicFramePr>
            <a:graphicFrameLocks noChangeAspect="1"/>
          </p:cNvGraphicFramePr>
          <p:nvPr>
            <p:extLst>
              <p:ext uri="{D42A27DB-BD31-4B8C-83A1-F6EECF244321}">
                <p14:modId xmlns:p14="http://schemas.microsoft.com/office/powerpoint/2010/main" val="2253860473"/>
              </p:ext>
            </p:extLst>
          </p:nvPr>
        </p:nvGraphicFramePr>
        <p:xfrm>
          <a:off x="2209663" y="0"/>
          <a:ext cx="5284131" cy="5068634"/>
        </p:xfrm>
        <a:graphic>
          <a:graphicData uri="http://schemas.openxmlformats.org/presentationml/2006/ole">
            <mc:AlternateContent xmlns:mc="http://schemas.openxmlformats.org/markup-compatibility/2006">
              <mc:Choice xmlns:v="urn:schemas-microsoft-com:vml" Requires="v">
                <p:oleObj spid="_x0000_s5142" r:id="rId4" imgW="7694232" imgH="9362196" progId="Visio.Drawing.11">
                  <p:embed/>
                </p:oleObj>
              </mc:Choice>
              <mc:Fallback>
                <p:oleObj r:id="rId4" imgW="7694232" imgH="9362196" progId="Visio.Drawing.11">
                  <p:embed/>
                  <p:pic>
                    <p:nvPicPr>
                      <p:cNvPr id="7" name="对象 6">
                        <a:extLst>
                          <a:ext uri="{FF2B5EF4-FFF2-40B4-BE49-F238E27FC236}">
                            <a16:creationId xmlns:a16="http://schemas.microsoft.com/office/drawing/2014/main" id="{35D2D74A-F168-49AD-BECD-0BAF030D0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663" y="0"/>
                        <a:ext cx="5284131" cy="5068634"/>
                      </a:xfrm>
                      <a:prstGeom prst="rect">
                        <a:avLst/>
                      </a:prstGeom>
                      <a:noFill/>
                    </p:spPr>
                  </p:pic>
                </p:oleObj>
              </mc:Fallback>
            </mc:AlternateContent>
          </a:graphicData>
        </a:graphic>
      </p:graphicFrame>
    </p:spTree>
    <p:extLst>
      <p:ext uri="{BB962C8B-B14F-4D97-AF65-F5344CB8AC3E}">
        <p14:creationId xmlns:p14="http://schemas.microsoft.com/office/powerpoint/2010/main" val="27037563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sp>
        <p:nvSpPr>
          <p:cNvPr id="2" name="Rectangle 2">
            <a:extLst>
              <a:ext uri="{FF2B5EF4-FFF2-40B4-BE49-F238E27FC236}">
                <a16:creationId xmlns:a16="http://schemas.microsoft.com/office/drawing/2014/main" id="{E4855087-1572-44A7-99C7-D7314E4186C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2A2994F2-55A8-4C28-8ED0-7A02D869F876}"/>
              </a:ext>
            </a:extLst>
          </p:cNvPr>
          <p:cNvPicPr>
            <a:picLocks noChangeAspect="1"/>
          </p:cNvPicPr>
          <p:nvPr/>
        </p:nvPicPr>
        <p:blipFill>
          <a:blip r:embed="rId3"/>
          <a:stretch>
            <a:fillRect/>
          </a:stretch>
        </p:blipFill>
        <p:spPr>
          <a:xfrm>
            <a:off x="263057" y="785694"/>
            <a:ext cx="3255410" cy="2050369"/>
          </a:xfrm>
          <a:prstGeom prst="rect">
            <a:avLst/>
          </a:prstGeom>
        </p:spPr>
      </p:pic>
      <p:pic>
        <p:nvPicPr>
          <p:cNvPr id="8" name="图片 7">
            <a:extLst>
              <a:ext uri="{FF2B5EF4-FFF2-40B4-BE49-F238E27FC236}">
                <a16:creationId xmlns:a16="http://schemas.microsoft.com/office/drawing/2014/main" id="{78D427CF-3E5D-4C23-8A3E-B61EB4C3C2EE}"/>
              </a:ext>
            </a:extLst>
          </p:cNvPr>
          <p:cNvPicPr>
            <a:picLocks noChangeAspect="1"/>
          </p:cNvPicPr>
          <p:nvPr/>
        </p:nvPicPr>
        <p:blipFill>
          <a:blip r:embed="rId4"/>
          <a:stretch>
            <a:fillRect/>
          </a:stretch>
        </p:blipFill>
        <p:spPr>
          <a:xfrm>
            <a:off x="2964198" y="581071"/>
            <a:ext cx="6179802" cy="4618095"/>
          </a:xfrm>
          <a:prstGeom prst="rect">
            <a:avLst/>
          </a:prstGeom>
        </p:spPr>
      </p:pic>
    </p:spTree>
    <p:extLst>
      <p:ext uri="{BB962C8B-B14F-4D97-AF65-F5344CB8AC3E}">
        <p14:creationId xmlns:p14="http://schemas.microsoft.com/office/powerpoint/2010/main" val="386097303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46223219-0FA8-4F0D-9D59-5F35D4DCB929}"/>
              </a:ext>
            </a:extLst>
          </p:cNvPr>
          <p:cNvPicPr>
            <a:picLocks noChangeAspect="1"/>
          </p:cNvPicPr>
          <p:nvPr/>
        </p:nvPicPr>
        <p:blipFill>
          <a:blip r:embed="rId3"/>
          <a:stretch>
            <a:fillRect/>
          </a:stretch>
        </p:blipFill>
        <p:spPr>
          <a:xfrm>
            <a:off x="2610429" y="161997"/>
            <a:ext cx="4411431" cy="4819506"/>
          </a:xfrm>
          <a:prstGeom prst="rect">
            <a:avLst/>
          </a:prstGeom>
        </p:spPr>
      </p:pic>
    </p:spTree>
    <p:extLst>
      <p:ext uri="{BB962C8B-B14F-4D97-AF65-F5344CB8AC3E}">
        <p14:creationId xmlns:p14="http://schemas.microsoft.com/office/powerpoint/2010/main" val="54647388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11A5687A-E068-4CD8-BFBC-975271006BCC}"/>
              </a:ext>
            </a:extLst>
          </p:cNvPr>
          <p:cNvPicPr>
            <a:picLocks noChangeAspect="1"/>
          </p:cNvPicPr>
          <p:nvPr/>
        </p:nvPicPr>
        <p:blipFill>
          <a:blip r:embed="rId3"/>
          <a:stretch>
            <a:fillRect/>
          </a:stretch>
        </p:blipFill>
        <p:spPr>
          <a:xfrm>
            <a:off x="1642397" y="612951"/>
            <a:ext cx="6687658" cy="4336729"/>
          </a:xfrm>
          <a:prstGeom prst="rect">
            <a:avLst/>
          </a:prstGeom>
        </p:spPr>
      </p:pic>
    </p:spTree>
    <p:extLst>
      <p:ext uri="{BB962C8B-B14F-4D97-AF65-F5344CB8AC3E}">
        <p14:creationId xmlns:p14="http://schemas.microsoft.com/office/powerpoint/2010/main" val="184927337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77872357-279A-498B-B839-D36C72FF3557}"/>
              </a:ext>
            </a:extLst>
          </p:cNvPr>
          <p:cNvPicPr>
            <a:picLocks noChangeAspect="1"/>
          </p:cNvPicPr>
          <p:nvPr/>
        </p:nvPicPr>
        <p:blipFill>
          <a:blip r:embed="rId3"/>
          <a:stretch>
            <a:fillRect/>
          </a:stretch>
        </p:blipFill>
        <p:spPr>
          <a:xfrm>
            <a:off x="842416" y="890523"/>
            <a:ext cx="7529512" cy="3830604"/>
          </a:xfrm>
          <a:prstGeom prst="rect">
            <a:avLst/>
          </a:prstGeom>
        </p:spPr>
      </p:pic>
    </p:spTree>
    <p:extLst>
      <p:ext uri="{BB962C8B-B14F-4D97-AF65-F5344CB8AC3E}">
        <p14:creationId xmlns:p14="http://schemas.microsoft.com/office/powerpoint/2010/main" val="310237407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CC2C1C6-094F-4852-9CBE-86325802BC3F}"/>
              </a:ext>
            </a:extLst>
          </p:cNvPr>
          <p:cNvPicPr>
            <a:picLocks noChangeAspect="1"/>
          </p:cNvPicPr>
          <p:nvPr/>
        </p:nvPicPr>
        <p:blipFill>
          <a:blip r:embed="rId3"/>
          <a:stretch>
            <a:fillRect/>
          </a:stretch>
        </p:blipFill>
        <p:spPr>
          <a:xfrm>
            <a:off x="1342914" y="518966"/>
            <a:ext cx="7084895" cy="4572855"/>
          </a:xfrm>
          <a:prstGeom prst="rect">
            <a:avLst/>
          </a:prstGeom>
        </p:spPr>
      </p:pic>
    </p:spTree>
    <p:extLst>
      <p:ext uri="{BB962C8B-B14F-4D97-AF65-F5344CB8AC3E}">
        <p14:creationId xmlns:p14="http://schemas.microsoft.com/office/powerpoint/2010/main" val="148641857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变更影响分析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467EEA69-560F-4FE9-B192-52D482A06AD8}"/>
              </a:ext>
            </a:extLst>
          </p:cNvPr>
          <p:cNvPicPr>
            <a:picLocks noChangeAspect="1"/>
          </p:cNvPicPr>
          <p:nvPr/>
        </p:nvPicPr>
        <p:blipFill>
          <a:blip r:embed="rId3"/>
          <a:stretch>
            <a:fillRect/>
          </a:stretch>
        </p:blipFill>
        <p:spPr>
          <a:xfrm>
            <a:off x="900287" y="634382"/>
            <a:ext cx="7582557" cy="1394581"/>
          </a:xfrm>
          <a:prstGeom prst="rect">
            <a:avLst/>
          </a:prstGeom>
        </p:spPr>
      </p:pic>
      <p:pic>
        <p:nvPicPr>
          <p:cNvPr id="5" name="图片 4">
            <a:extLst>
              <a:ext uri="{FF2B5EF4-FFF2-40B4-BE49-F238E27FC236}">
                <a16:creationId xmlns:a16="http://schemas.microsoft.com/office/drawing/2014/main" id="{42D0CAD1-4F89-4015-A38D-115728DE178A}"/>
              </a:ext>
            </a:extLst>
          </p:cNvPr>
          <p:cNvPicPr>
            <a:picLocks noChangeAspect="1"/>
          </p:cNvPicPr>
          <p:nvPr/>
        </p:nvPicPr>
        <p:blipFill>
          <a:blip r:embed="rId4"/>
          <a:stretch>
            <a:fillRect/>
          </a:stretch>
        </p:blipFill>
        <p:spPr>
          <a:xfrm>
            <a:off x="-92869" y="2028963"/>
            <a:ext cx="9144000" cy="1144724"/>
          </a:xfrm>
          <a:prstGeom prst="rect">
            <a:avLst/>
          </a:prstGeom>
        </p:spPr>
      </p:pic>
      <p:pic>
        <p:nvPicPr>
          <p:cNvPr id="6" name="图片 5">
            <a:extLst>
              <a:ext uri="{FF2B5EF4-FFF2-40B4-BE49-F238E27FC236}">
                <a16:creationId xmlns:a16="http://schemas.microsoft.com/office/drawing/2014/main" id="{D82641C0-9C65-4434-BA11-77A8BDEF66A9}"/>
              </a:ext>
            </a:extLst>
          </p:cNvPr>
          <p:cNvPicPr>
            <a:picLocks noChangeAspect="1"/>
          </p:cNvPicPr>
          <p:nvPr/>
        </p:nvPicPr>
        <p:blipFill>
          <a:blip r:embed="rId5"/>
          <a:stretch>
            <a:fillRect/>
          </a:stretch>
        </p:blipFill>
        <p:spPr>
          <a:xfrm>
            <a:off x="0" y="3389475"/>
            <a:ext cx="9144000" cy="924971"/>
          </a:xfrm>
          <a:prstGeom prst="rect">
            <a:avLst/>
          </a:prstGeom>
        </p:spPr>
      </p:pic>
    </p:spTree>
    <p:extLst>
      <p:ext uri="{BB962C8B-B14F-4D97-AF65-F5344CB8AC3E}">
        <p14:creationId xmlns:p14="http://schemas.microsoft.com/office/powerpoint/2010/main" val="211547851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变更影响分析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68B55B68-0CEF-4271-BE57-8076660441AF}"/>
              </a:ext>
            </a:extLst>
          </p:cNvPr>
          <p:cNvPicPr>
            <a:picLocks noChangeAspect="1"/>
          </p:cNvPicPr>
          <p:nvPr/>
        </p:nvPicPr>
        <p:blipFill>
          <a:blip r:embed="rId3"/>
          <a:stretch>
            <a:fillRect/>
          </a:stretch>
        </p:blipFill>
        <p:spPr>
          <a:xfrm>
            <a:off x="2131540" y="741469"/>
            <a:ext cx="3566469" cy="1188823"/>
          </a:xfrm>
          <a:prstGeom prst="rect">
            <a:avLst/>
          </a:prstGeom>
        </p:spPr>
      </p:pic>
      <p:pic>
        <p:nvPicPr>
          <p:cNvPr id="3" name="图片 2">
            <a:extLst>
              <a:ext uri="{FF2B5EF4-FFF2-40B4-BE49-F238E27FC236}">
                <a16:creationId xmlns:a16="http://schemas.microsoft.com/office/drawing/2014/main" id="{31E6B5F9-A03A-4DD7-B990-B4A8070019F0}"/>
              </a:ext>
            </a:extLst>
          </p:cNvPr>
          <p:cNvPicPr>
            <a:picLocks noChangeAspect="1"/>
          </p:cNvPicPr>
          <p:nvPr/>
        </p:nvPicPr>
        <p:blipFill>
          <a:blip r:embed="rId4"/>
          <a:stretch>
            <a:fillRect/>
          </a:stretch>
        </p:blipFill>
        <p:spPr>
          <a:xfrm>
            <a:off x="0" y="2571750"/>
            <a:ext cx="9144000" cy="1021441"/>
          </a:xfrm>
          <a:prstGeom prst="rect">
            <a:avLst/>
          </a:prstGeom>
        </p:spPr>
      </p:pic>
    </p:spTree>
    <p:extLst>
      <p:ext uri="{BB962C8B-B14F-4D97-AF65-F5344CB8AC3E}">
        <p14:creationId xmlns:p14="http://schemas.microsoft.com/office/powerpoint/2010/main" val="371917913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C96811C6-4C39-41B0-92C2-D6F57613ED97}"/>
              </a:ext>
            </a:extLst>
          </p:cNvPr>
          <p:cNvPicPr>
            <a:picLocks noChangeAspect="1"/>
          </p:cNvPicPr>
          <p:nvPr/>
        </p:nvPicPr>
        <p:blipFill>
          <a:blip r:embed="rId3"/>
          <a:stretch>
            <a:fillRect/>
          </a:stretch>
        </p:blipFill>
        <p:spPr>
          <a:xfrm>
            <a:off x="59718" y="763204"/>
            <a:ext cx="4852787" cy="2310668"/>
          </a:xfrm>
          <a:prstGeom prst="rect">
            <a:avLst/>
          </a:prstGeom>
        </p:spPr>
      </p:pic>
      <p:pic>
        <p:nvPicPr>
          <p:cNvPr id="6" name="图片 5">
            <a:extLst>
              <a:ext uri="{FF2B5EF4-FFF2-40B4-BE49-F238E27FC236}">
                <a16:creationId xmlns:a16="http://schemas.microsoft.com/office/drawing/2014/main" id="{970D5341-902B-4C0C-879B-B83AE8DF4034}"/>
              </a:ext>
            </a:extLst>
          </p:cNvPr>
          <p:cNvPicPr>
            <a:picLocks noChangeAspect="1"/>
          </p:cNvPicPr>
          <p:nvPr/>
        </p:nvPicPr>
        <p:blipFill>
          <a:blip r:embed="rId4"/>
          <a:stretch>
            <a:fillRect/>
          </a:stretch>
        </p:blipFill>
        <p:spPr>
          <a:xfrm>
            <a:off x="4893494" y="2204604"/>
            <a:ext cx="4190788" cy="2542279"/>
          </a:xfrm>
          <a:prstGeom prst="rect">
            <a:avLst/>
          </a:prstGeom>
        </p:spPr>
      </p:pic>
    </p:spTree>
    <p:extLst>
      <p:ext uri="{BB962C8B-B14F-4D97-AF65-F5344CB8AC3E}">
        <p14:creationId xmlns:p14="http://schemas.microsoft.com/office/powerpoint/2010/main" val="288193233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529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需求项目计划</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风险子计划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064193D1-4281-4A63-98F6-B726AA00386C}"/>
              </a:ext>
            </a:extLst>
          </p:cNvPr>
          <p:cNvPicPr>
            <a:picLocks noChangeAspect="1"/>
          </p:cNvPicPr>
          <p:nvPr/>
        </p:nvPicPr>
        <p:blipFill>
          <a:blip r:embed="rId3"/>
          <a:stretch>
            <a:fillRect/>
          </a:stretch>
        </p:blipFill>
        <p:spPr>
          <a:xfrm>
            <a:off x="237050" y="917373"/>
            <a:ext cx="2812024" cy="3756986"/>
          </a:xfrm>
          <a:prstGeom prst="rect">
            <a:avLst/>
          </a:prstGeom>
        </p:spPr>
      </p:pic>
      <p:sp>
        <p:nvSpPr>
          <p:cNvPr id="3" name="文本框 2">
            <a:extLst>
              <a:ext uri="{FF2B5EF4-FFF2-40B4-BE49-F238E27FC236}">
                <a16:creationId xmlns:a16="http://schemas.microsoft.com/office/drawing/2014/main" id="{29403D0D-D029-4CE7-A104-A0A17963C940}"/>
              </a:ext>
            </a:extLst>
          </p:cNvPr>
          <p:cNvSpPr txBox="1"/>
          <p:nvPr/>
        </p:nvSpPr>
        <p:spPr>
          <a:xfrm>
            <a:off x="3857625" y="917373"/>
            <a:ext cx="4007643" cy="1131079"/>
          </a:xfrm>
          <a:prstGeom prst="rect">
            <a:avLst/>
          </a:prstGeom>
          <a:noFill/>
        </p:spPr>
        <p:txBody>
          <a:bodyPr wrap="square" rtlCol="0">
            <a:spAutoFit/>
          </a:bodyPr>
          <a:lstStyle/>
          <a:p>
            <a:r>
              <a:rPr lang="en-US" altLang="zh-CN" dirty="0"/>
              <a:t>    </a:t>
            </a:r>
            <a:r>
              <a:rPr lang="zh-CN" altLang="en-US" dirty="0"/>
              <a:t>我们参照</a:t>
            </a:r>
            <a:r>
              <a:rPr lang="en-US" altLang="zh-CN" dirty="0"/>
              <a:t>《</a:t>
            </a:r>
            <a:r>
              <a:rPr lang="zh-CN" altLang="en-US" dirty="0"/>
              <a:t>软件需求</a:t>
            </a:r>
            <a:r>
              <a:rPr lang="en-US" altLang="zh-CN" dirty="0"/>
              <a:t>》</a:t>
            </a:r>
            <a:r>
              <a:rPr lang="zh-CN" altLang="en-US" dirty="0"/>
              <a:t>课本将风险管理工作集中在需求风险和团队内部人员风险两部分。</a:t>
            </a:r>
            <a:endParaRPr lang="en-US" altLang="zh-CN" dirty="0"/>
          </a:p>
          <a:p>
            <a:r>
              <a:rPr lang="en-US" altLang="zh-CN" dirty="0"/>
              <a:t>    </a:t>
            </a:r>
            <a:r>
              <a:rPr lang="zh-CN" altLang="en-US" dirty="0"/>
              <a:t>各部分都由风险评估，风险控制，风险控制组成。</a:t>
            </a:r>
            <a:endParaRPr lang="en-US" altLang="zh-CN" dirty="0"/>
          </a:p>
          <a:p>
            <a:r>
              <a:rPr lang="en-US" altLang="zh-CN" dirty="0"/>
              <a:t>  </a:t>
            </a:r>
          </a:p>
          <a:p>
            <a:endParaRPr lang="zh-CN" altLang="en-US" dirty="0"/>
          </a:p>
        </p:txBody>
      </p:sp>
      <p:sp>
        <p:nvSpPr>
          <p:cNvPr id="6" name="文本框 5">
            <a:extLst>
              <a:ext uri="{FF2B5EF4-FFF2-40B4-BE49-F238E27FC236}">
                <a16:creationId xmlns:a16="http://schemas.microsoft.com/office/drawing/2014/main" id="{97BFF169-521B-4FF7-BEC9-3122A319B26A}"/>
              </a:ext>
            </a:extLst>
          </p:cNvPr>
          <p:cNvSpPr txBox="1"/>
          <p:nvPr/>
        </p:nvSpPr>
        <p:spPr>
          <a:xfrm>
            <a:off x="7172326" y="4460066"/>
            <a:ext cx="1485899" cy="300082"/>
          </a:xfrm>
          <a:prstGeom prst="rect">
            <a:avLst/>
          </a:prstGeom>
          <a:noFill/>
        </p:spPr>
        <p:txBody>
          <a:bodyPr wrap="square" rtlCol="0">
            <a:spAutoFit/>
          </a:bodyPr>
          <a:lstStyle/>
          <a:p>
            <a:r>
              <a:rPr lang="zh-CN" altLang="en-US" dirty="0"/>
              <a:t>详细内容见文档</a:t>
            </a:r>
          </a:p>
        </p:txBody>
      </p:sp>
    </p:spTree>
    <p:extLst>
      <p:ext uri="{BB962C8B-B14F-4D97-AF65-F5344CB8AC3E}">
        <p14:creationId xmlns:p14="http://schemas.microsoft.com/office/powerpoint/2010/main" val="18368370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可行性分析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E12BAA17-3979-4A76-A942-9BDE6215029C}"/>
              </a:ext>
            </a:extLst>
          </p:cNvPr>
          <p:cNvPicPr>
            <a:picLocks noChangeAspect="1"/>
          </p:cNvPicPr>
          <p:nvPr/>
        </p:nvPicPr>
        <p:blipFill>
          <a:blip r:embed="rId3"/>
          <a:stretch>
            <a:fillRect/>
          </a:stretch>
        </p:blipFill>
        <p:spPr>
          <a:xfrm>
            <a:off x="115468" y="771708"/>
            <a:ext cx="6012701" cy="1988992"/>
          </a:xfrm>
          <a:prstGeom prst="rect">
            <a:avLst/>
          </a:prstGeom>
        </p:spPr>
      </p:pic>
      <p:pic>
        <p:nvPicPr>
          <p:cNvPr id="3" name="图片 2">
            <a:extLst>
              <a:ext uri="{FF2B5EF4-FFF2-40B4-BE49-F238E27FC236}">
                <a16:creationId xmlns:a16="http://schemas.microsoft.com/office/drawing/2014/main" id="{5C4D9100-F47A-4C7E-8826-1A5C6BF9E32C}"/>
              </a:ext>
            </a:extLst>
          </p:cNvPr>
          <p:cNvPicPr>
            <a:picLocks noChangeAspect="1"/>
          </p:cNvPicPr>
          <p:nvPr/>
        </p:nvPicPr>
        <p:blipFill>
          <a:blip r:embed="rId4"/>
          <a:stretch>
            <a:fillRect/>
          </a:stretch>
        </p:blipFill>
        <p:spPr>
          <a:xfrm>
            <a:off x="3151896" y="1614616"/>
            <a:ext cx="5952545" cy="3427243"/>
          </a:xfrm>
          <a:prstGeom prst="rect">
            <a:avLst/>
          </a:prstGeom>
        </p:spPr>
      </p:pic>
    </p:spTree>
    <p:extLst>
      <p:ext uri="{BB962C8B-B14F-4D97-AF65-F5344CB8AC3E}">
        <p14:creationId xmlns:p14="http://schemas.microsoft.com/office/powerpoint/2010/main" val="227903206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建议解决方案</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3AE595E4-A61D-4CE7-882A-7CADCDE07C38}"/>
              </a:ext>
            </a:extLst>
          </p:cNvPr>
          <p:cNvPicPr>
            <a:picLocks noChangeAspect="1"/>
          </p:cNvPicPr>
          <p:nvPr/>
        </p:nvPicPr>
        <p:blipFill>
          <a:blip r:embed="rId3"/>
          <a:stretch>
            <a:fillRect/>
          </a:stretch>
        </p:blipFill>
        <p:spPr>
          <a:xfrm>
            <a:off x="652341" y="1498225"/>
            <a:ext cx="7839317" cy="1616450"/>
          </a:xfrm>
          <a:prstGeom prst="rect">
            <a:avLst/>
          </a:prstGeom>
        </p:spPr>
      </p:pic>
    </p:spTree>
    <p:extLst>
      <p:ext uri="{BB962C8B-B14F-4D97-AF65-F5344CB8AC3E}">
        <p14:creationId xmlns:p14="http://schemas.microsoft.com/office/powerpoint/2010/main" val="359703538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p:cNvPicPr>
            <a:picLocks noChangeAspect="1"/>
          </p:cNvPicPr>
          <p:nvPr/>
        </p:nvPicPr>
        <p:blipFill>
          <a:blip r:embed="rId3"/>
          <a:stretch>
            <a:fillRect/>
          </a:stretch>
        </p:blipFill>
        <p:spPr>
          <a:xfrm>
            <a:off x="174855" y="801306"/>
            <a:ext cx="8903365" cy="4090909"/>
          </a:xfrm>
          <a:prstGeom prst="rect">
            <a:avLst/>
          </a:prstGeom>
        </p:spPr>
      </p:pic>
    </p:spTree>
    <p:extLst>
      <p:ext uri="{BB962C8B-B14F-4D97-AF65-F5344CB8AC3E}">
        <p14:creationId xmlns:p14="http://schemas.microsoft.com/office/powerpoint/2010/main" val="195754979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06EC4B4A-D11D-4101-B002-E758149FD76B}"/>
              </a:ext>
            </a:extLst>
          </p:cNvPr>
          <p:cNvPicPr>
            <a:picLocks noChangeAspect="1"/>
          </p:cNvPicPr>
          <p:nvPr/>
        </p:nvPicPr>
        <p:blipFill>
          <a:blip r:embed="rId3"/>
          <a:stretch>
            <a:fillRect/>
          </a:stretch>
        </p:blipFill>
        <p:spPr>
          <a:xfrm>
            <a:off x="1814513" y="668451"/>
            <a:ext cx="5710498" cy="3946749"/>
          </a:xfrm>
          <a:prstGeom prst="rect">
            <a:avLst/>
          </a:prstGeom>
        </p:spPr>
      </p:pic>
    </p:spTree>
    <p:extLst>
      <p:ext uri="{BB962C8B-B14F-4D97-AF65-F5344CB8AC3E}">
        <p14:creationId xmlns:p14="http://schemas.microsoft.com/office/powerpoint/2010/main" val="318887147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09A94D7-7902-4942-AE48-079DE449631F}"/>
              </a:ext>
            </a:extLst>
          </p:cNvPr>
          <p:cNvPicPr>
            <a:picLocks noChangeAspect="1"/>
          </p:cNvPicPr>
          <p:nvPr/>
        </p:nvPicPr>
        <p:blipFill>
          <a:blip r:embed="rId3"/>
          <a:stretch>
            <a:fillRect/>
          </a:stretch>
        </p:blipFill>
        <p:spPr>
          <a:xfrm>
            <a:off x="479259" y="1007005"/>
            <a:ext cx="5913632" cy="868755"/>
          </a:xfrm>
          <a:prstGeom prst="rect">
            <a:avLst/>
          </a:prstGeom>
        </p:spPr>
      </p:pic>
      <p:pic>
        <p:nvPicPr>
          <p:cNvPr id="3" name="图片 2">
            <a:extLst>
              <a:ext uri="{FF2B5EF4-FFF2-40B4-BE49-F238E27FC236}">
                <a16:creationId xmlns:a16="http://schemas.microsoft.com/office/drawing/2014/main" id="{DBD25C1C-178F-4EB7-B1B3-616B163D2732}"/>
              </a:ext>
            </a:extLst>
          </p:cNvPr>
          <p:cNvPicPr>
            <a:picLocks noChangeAspect="1"/>
          </p:cNvPicPr>
          <p:nvPr/>
        </p:nvPicPr>
        <p:blipFill>
          <a:blip r:embed="rId4"/>
          <a:stretch>
            <a:fillRect/>
          </a:stretch>
        </p:blipFill>
        <p:spPr>
          <a:xfrm>
            <a:off x="452586" y="2571750"/>
            <a:ext cx="5966977" cy="1082134"/>
          </a:xfrm>
          <a:prstGeom prst="rect">
            <a:avLst/>
          </a:prstGeom>
        </p:spPr>
      </p:pic>
    </p:spTree>
    <p:extLst>
      <p:ext uri="{BB962C8B-B14F-4D97-AF65-F5344CB8AC3E}">
        <p14:creationId xmlns:p14="http://schemas.microsoft.com/office/powerpoint/2010/main" val="540440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p:cNvPicPr>
            <a:picLocks noChangeAspect="1"/>
          </p:cNvPicPr>
          <p:nvPr/>
        </p:nvPicPr>
        <p:blipFill>
          <a:blip r:embed="rId3"/>
          <a:stretch>
            <a:fillRect/>
          </a:stretch>
        </p:blipFill>
        <p:spPr>
          <a:xfrm>
            <a:off x="111682" y="1007005"/>
            <a:ext cx="4241120" cy="3698651"/>
          </a:xfrm>
          <a:prstGeom prst="rect">
            <a:avLst/>
          </a:prstGeom>
        </p:spPr>
      </p:pic>
      <p:pic>
        <p:nvPicPr>
          <p:cNvPr id="3" name="图片 2"/>
          <p:cNvPicPr>
            <a:picLocks noChangeAspect="1"/>
          </p:cNvPicPr>
          <p:nvPr/>
        </p:nvPicPr>
        <p:blipFill>
          <a:blip r:embed="rId4"/>
          <a:stretch>
            <a:fillRect/>
          </a:stretch>
        </p:blipFill>
        <p:spPr>
          <a:xfrm>
            <a:off x="4352802" y="1187774"/>
            <a:ext cx="4657350" cy="3337112"/>
          </a:xfrm>
          <a:prstGeom prst="rect">
            <a:avLst/>
          </a:prstGeom>
        </p:spPr>
      </p:pic>
    </p:spTree>
    <p:extLst>
      <p:ext uri="{BB962C8B-B14F-4D97-AF65-F5344CB8AC3E}">
        <p14:creationId xmlns:p14="http://schemas.microsoft.com/office/powerpoint/2010/main" val="463658459"/>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p:cNvPicPr>
            <a:picLocks noChangeAspect="1"/>
          </p:cNvPicPr>
          <p:nvPr/>
        </p:nvPicPr>
        <p:blipFill>
          <a:blip r:embed="rId3"/>
          <a:stretch>
            <a:fillRect/>
          </a:stretch>
        </p:blipFill>
        <p:spPr>
          <a:xfrm>
            <a:off x="4550898" y="1072496"/>
            <a:ext cx="4453452" cy="2817221"/>
          </a:xfrm>
          <a:prstGeom prst="rect">
            <a:avLst/>
          </a:prstGeom>
        </p:spPr>
      </p:pic>
      <p:pic>
        <p:nvPicPr>
          <p:cNvPr id="3" name="图片 2"/>
          <p:cNvPicPr>
            <a:picLocks noChangeAspect="1"/>
          </p:cNvPicPr>
          <p:nvPr/>
        </p:nvPicPr>
        <p:blipFill>
          <a:blip r:embed="rId4"/>
          <a:stretch>
            <a:fillRect/>
          </a:stretch>
        </p:blipFill>
        <p:spPr>
          <a:xfrm>
            <a:off x="0" y="1072496"/>
            <a:ext cx="4657329" cy="2817221"/>
          </a:xfrm>
          <a:prstGeom prst="rect">
            <a:avLst/>
          </a:prstGeom>
        </p:spPr>
      </p:pic>
    </p:spTree>
    <p:extLst>
      <p:ext uri="{BB962C8B-B14F-4D97-AF65-F5344CB8AC3E}">
        <p14:creationId xmlns:p14="http://schemas.microsoft.com/office/powerpoint/2010/main" val="94589007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08</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其他问题</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EIGHT</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1162449"/>
      </p:ext>
    </p:extLst>
  </p:cSld>
  <p:clrMapOvr>
    <a:masterClrMapping/>
  </p:clrMapOvr>
  <p:transition spd="slow">
    <p:push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手机界面访问</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08</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02CFCF47-A9B2-4DE5-AB33-3FCE47D19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0476" y="183664"/>
            <a:ext cx="2789908" cy="4959836"/>
          </a:xfrm>
          <a:prstGeom prst="rect">
            <a:avLst/>
          </a:prstGeom>
        </p:spPr>
      </p:pic>
    </p:spTree>
    <p:extLst>
      <p:ext uri="{BB962C8B-B14F-4D97-AF65-F5344CB8AC3E}">
        <p14:creationId xmlns:p14="http://schemas.microsoft.com/office/powerpoint/2010/main" val="3965881230"/>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移动课堂助理</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08</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3EC67CEF-129A-46FC-B042-555DDF38FABD}"/>
              </a:ext>
            </a:extLst>
          </p:cNvPr>
          <p:cNvSpPr txBox="1"/>
          <p:nvPr/>
        </p:nvSpPr>
        <p:spPr>
          <a:xfrm>
            <a:off x="1642397" y="1328738"/>
            <a:ext cx="5715000" cy="1546577"/>
          </a:xfrm>
          <a:prstGeom prst="rect">
            <a:avLst/>
          </a:prstGeom>
          <a:noFill/>
        </p:spPr>
        <p:txBody>
          <a:bodyPr wrap="square" rtlCol="0">
            <a:spAutoFit/>
          </a:bodyPr>
          <a:lstStyle/>
          <a:p>
            <a:r>
              <a:rPr lang="zh-CN" altLang="zh-CN" dirty="0"/>
              <a:t>先进行项目准备</a:t>
            </a:r>
            <a:r>
              <a:rPr lang="en-US" altLang="zh-CN" dirty="0"/>
              <a:t>,</a:t>
            </a:r>
            <a:r>
              <a:rPr lang="zh-CN" altLang="zh-CN" dirty="0"/>
              <a:t>对移动课堂助理的可行性分析，可行性分析分歧确认后，制定好项目计划，项目进行过程中，先对需求进行获取，与教师用户进行需求获取，通过原型来教研需求，确定好需求后，进行需求分析，编写移动课堂助理的</a:t>
            </a:r>
            <a:r>
              <a:rPr lang="en-US" altLang="zh-CN" dirty="0"/>
              <a:t>SRS</a:t>
            </a:r>
            <a:r>
              <a:rPr lang="zh-CN" altLang="zh-CN" dirty="0"/>
              <a:t>需求规格说明书并进行评审发布。并严格按照需求规格说明书编写开发计划以及相应的概要设计说明与系统设计与实现计划，进行移动课堂助理的开发，并且编写相关测试、安装部署、系统维护计划。</a:t>
            </a:r>
          </a:p>
          <a:p>
            <a:endParaRPr lang="zh-CN" altLang="en-US" dirty="0"/>
          </a:p>
        </p:txBody>
      </p:sp>
    </p:spTree>
    <p:extLst>
      <p:ext uri="{BB962C8B-B14F-4D97-AF65-F5344CB8AC3E}">
        <p14:creationId xmlns:p14="http://schemas.microsoft.com/office/powerpoint/2010/main" val="289698960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622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人力资源子计划</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成本估计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A766456F-F96A-44D8-917F-F590E0FCE5F7}"/>
              </a:ext>
            </a:extLst>
          </p:cNvPr>
          <p:cNvPicPr>
            <a:picLocks noChangeAspect="1"/>
          </p:cNvPicPr>
          <p:nvPr/>
        </p:nvPicPr>
        <p:blipFill>
          <a:blip r:embed="rId3"/>
          <a:stretch>
            <a:fillRect/>
          </a:stretch>
        </p:blipFill>
        <p:spPr>
          <a:xfrm>
            <a:off x="6060495" y="0"/>
            <a:ext cx="3083505" cy="1461173"/>
          </a:xfrm>
          <a:prstGeom prst="rect">
            <a:avLst/>
          </a:prstGeom>
        </p:spPr>
      </p:pic>
      <p:pic>
        <p:nvPicPr>
          <p:cNvPr id="8" name="图片 7">
            <a:extLst>
              <a:ext uri="{FF2B5EF4-FFF2-40B4-BE49-F238E27FC236}">
                <a16:creationId xmlns:a16="http://schemas.microsoft.com/office/drawing/2014/main" id="{EAFCEAD4-9AAC-402C-87EC-AF4BDA99B2D6}"/>
              </a:ext>
            </a:extLst>
          </p:cNvPr>
          <p:cNvPicPr>
            <a:picLocks noChangeAspect="1"/>
          </p:cNvPicPr>
          <p:nvPr/>
        </p:nvPicPr>
        <p:blipFill>
          <a:blip r:embed="rId4"/>
          <a:stretch>
            <a:fillRect/>
          </a:stretch>
        </p:blipFill>
        <p:spPr>
          <a:xfrm>
            <a:off x="203548" y="824518"/>
            <a:ext cx="3353091" cy="2956816"/>
          </a:xfrm>
          <a:prstGeom prst="rect">
            <a:avLst/>
          </a:prstGeom>
        </p:spPr>
      </p:pic>
      <p:graphicFrame>
        <p:nvGraphicFramePr>
          <p:cNvPr id="20" name="表格 19">
            <a:extLst>
              <a:ext uri="{FF2B5EF4-FFF2-40B4-BE49-F238E27FC236}">
                <a16:creationId xmlns:a16="http://schemas.microsoft.com/office/drawing/2014/main" id="{F85D3F6C-E4AD-48B0-A99F-3B2DA750525D}"/>
              </a:ext>
            </a:extLst>
          </p:cNvPr>
          <p:cNvGraphicFramePr>
            <a:graphicFrameLocks noGrp="1"/>
          </p:cNvGraphicFramePr>
          <p:nvPr>
            <p:extLst>
              <p:ext uri="{D42A27DB-BD31-4B8C-83A1-F6EECF244321}">
                <p14:modId xmlns:p14="http://schemas.microsoft.com/office/powerpoint/2010/main" val="2722039698"/>
              </p:ext>
            </p:extLst>
          </p:nvPr>
        </p:nvGraphicFramePr>
        <p:xfrm>
          <a:off x="3814762" y="1548782"/>
          <a:ext cx="3038033" cy="2232552"/>
        </p:xfrm>
        <a:graphic>
          <a:graphicData uri="http://schemas.openxmlformats.org/drawingml/2006/table">
            <a:tbl>
              <a:tblPr firstRow="1" firstCol="1" bandRow="1">
                <a:tableStyleId>{5C22544A-7EE6-4342-B048-85BDC9FD1C3A}</a:tableStyleId>
              </a:tblPr>
              <a:tblGrid>
                <a:gridCol w="1514369">
                  <a:extLst>
                    <a:ext uri="{9D8B030D-6E8A-4147-A177-3AD203B41FA5}">
                      <a16:colId xmlns:a16="http://schemas.microsoft.com/office/drawing/2014/main" val="1967089022"/>
                    </a:ext>
                  </a:extLst>
                </a:gridCol>
                <a:gridCol w="1523664">
                  <a:extLst>
                    <a:ext uri="{9D8B030D-6E8A-4147-A177-3AD203B41FA5}">
                      <a16:colId xmlns:a16="http://schemas.microsoft.com/office/drawing/2014/main" val="4018001042"/>
                    </a:ext>
                  </a:extLst>
                </a:gridCol>
              </a:tblGrid>
              <a:tr h="372092">
                <a:tc>
                  <a:txBody>
                    <a:bodyPr/>
                    <a:lstStyle/>
                    <a:p>
                      <a:pPr indent="266700" algn="just">
                        <a:spcAft>
                          <a:spcPts val="0"/>
                        </a:spcAft>
                      </a:pPr>
                      <a:r>
                        <a:rPr lang="zh-CN" sz="1050" kern="100" dirty="0">
                          <a:effectLst/>
                        </a:rPr>
                        <a:t>活动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预算</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2030989"/>
                  </a:ext>
                </a:extLst>
              </a:tr>
              <a:tr h="372092">
                <a:tc>
                  <a:txBody>
                    <a:bodyPr/>
                    <a:lstStyle/>
                    <a:p>
                      <a:pPr indent="266700" algn="just">
                        <a:spcAft>
                          <a:spcPts val="0"/>
                        </a:spcAft>
                      </a:pPr>
                      <a:r>
                        <a:rPr lang="zh-CN" sz="1050" kern="100" dirty="0">
                          <a:effectLst/>
                        </a:rPr>
                        <a:t>队伍组建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800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308537"/>
                  </a:ext>
                </a:extLst>
              </a:tr>
              <a:tr h="372092">
                <a:tc>
                  <a:txBody>
                    <a:bodyPr/>
                    <a:lstStyle/>
                    <a:p>
                      <a:pPr indent="266700" algn="just">
                        <a:spcAft>
                          <a:spcPts val="0"/>
                        </a:spcAft>
                      </a:pPr>
                      <a:r>
                        <a:rPr lang="zh-CN" sz="1050" kern="100" dirty="0">
                          <a:effectLst/>
                        </a:rPr>
                        <a:t>服务器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a:effectLst/>
                        </a:rPr>
                        <a:t>￥</a:t>
                      </a: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00405"/>
                  </a:ext>
                </a:extLst>
              </a:tr>
              <a:tr h="372092">
                <a:tc>
                  <a:txBody>
                    <a:bodyPr/>
                    <a:lstStyle/>
                    <a:p>
                      <a:pPr indent="266700" algn="just">
                        <a:spcAft>
                          <a:spcPts val="0"/>
                        </a:spcAft>
                      </a:pPr>
                      <a:r>
                        <a:rPr lang="zh-CN" sz="1050" kern="10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3796578"/>
                  </a:ext>
                </a:extLst>
              </a:tr>
              <a:tr h="372092">
                <a:tc>
                  <a:txBody>
                    <a:bodyPr/>
                    <a:lstStyle/>
                    <a:p>
                      <a:pPr indent="266700" algn="just">
                        <a:spcAft>
                          <a:spcPts val="0"/>
                        </a:spcAft>
                      </a:pPr>
                      <a:r>
                        <a:rPr lang="zh-CN" sz="1050" kern="100">
                          <a:effectLst/>
                        </a:rPr>
                        <a:t>人力资源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10230*1.1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1997265"/>
                  </a:ext>
                </a:extLst>
              </a:tr>
              <a:tr h="372092">
                <a:tc>
                  <a:txBody>
                    <a:bodyPr/>
                    <a:lstStyle/>
                    <a:p>
                      <a:pPr indent="266700" algn="just">
                        <a:spcAft>
                          <a:spcPts val="0"/>
                        </a:spcAft>
                      </a:pPr>
                      <a:r>
                        <a:rPr lang="zh-CN" sz="1050" kern="100">
                          <a:effectLst/>
                        </a:rPr>
                        <a:t>合计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12053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222163"/>
                  </a:ext>
                </a:extLst>
              </a:tr>
            </a:tbl>
          </a:graphicData>
        </a:graphic>
      </p:graphicFrame>
      <p:sp>
        <p:nvSpPr>
          <p:cNvPr id="22" name="文本框 21">
            <a:extLst>
              <a:ext uri="{FF2B5EF4-FFF2-40B4-BE49-F238E27FC236}">
                <a16:creationId xmlns:a16="http://schemas.microsoft.com/office/drawing/2014/main" id="{F6F50559-61F1-456B-8B0F-23FF14918BD5}"/>
              </a:ext>
            </a:extLst>
          </p:cNvPr>
          <p:cNvSpPr txBox="1"/>
          <p:nvPr/>
        </p:nvSpPr>
        <p:spPr>
          <a:xfrm>
            <a:off x="5625630" y="4220170"/>
            <a:ext cx="3246431" cy="923330"/>
          </a:xfrm>
          <a:prstGeom prst="rect">
            <a:avLst/>
          </a:prstGeom>
          <a:noFill/>
        </p:spPr>
        <p:txBody>
          <a:bodyPr wrap="square" rtlCol="0">
            <a:spAutoFit/>
          </a:bodyPr>
          <a:lstStyle/>
          <a:p>
            <a:r>
              <a:rPr lang="zh-CN" altLang="en-US" dirty="0"/>
              <a:t>备注：人力资源预算</a:t>
            </a:r>
            <a:r>
              <a:rPr lang="en-US" altLang="zh-CN" dirty="0"/>
              <a:t>=</a:t>
            </a:r>
            <a:r>
              <a:rPr lang="zh-CN" altLang="en-US" dirty="0"/>
              <a:t>小组总工时（</a:t>
            </a:r>
            <a:r>
              <a:rPr lang="en-US" altLang="zh-CN" dirty="0"/>
              <a:t>330h</a:t>
            </a:r>
            <a:r>
              <a:rPr lang="zh-CN" altLang="en-US" dirty="0"/>
              <a:t>）</a:t>
            </a:r>
            <a:r>
              <a:rPr lang="en-US" altLang="zh-CN" dirty="0"/>
              <a:t>*</a:t>
            </a:r>
            <a:r>
              <a:rPr lang="zh-CN" altLang="en-US" dirty="0"/>
              <a:t>每工时平均工资（</a:t>
            </a:r>
            <a:r>
              <a:rPr lang="en-US" altLang="zh-CN" dirty="0"/>
              <a:t>31</a:t>
            </a:r>
            <a:r>
              <a:rPr lang="zh-CN" altLang="en-US" dirty="0"/>
              <a:t>元</a:t>
            </a:r>
            <a:r>
              <a:rPr lang="en-US" altLang="zh-CN" dirty="0"/>
              <a:t>/h</a:t>
            </a:r>
            <a:r>
              <a:rPr lang="zh-CN" altLang="en-US" dirty="0"/>
              <a:t>）*</a:t>
            </a:r>
            <a:r>
              <a:rPr lang="en-US" altLang="zh-CN" dirty="0"/>
              <a:t>1.1</a:t>
            </a:r>
            <a:endParaRPr lang="zh-CN" altLang="en-US" dirty="0"/>
          </a:p>
        </p:txBody>
      </p:sp>
    </p:spTree>
    <p:extLst>
      <p:ext uri="{BB962C8B-B14F-4D97-AF65-F5344CB8AC3E}">
        <p14:creationId xmlns:p14="http://schemas.microsoft.com/office/powerpoint/2010/main" val="240719487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后续的计划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08</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5DA522EB-161F-496D-BE35-2AF1F093EC54}"/>
              </a:ext>
            </a:extLst>
          </p:cNvPr>
          <p:cNvPicPr>
            <a:picLocks noChangeAspect="1"/>
          </p:cNvPicPr>
          <p:nvPr/>
        </p:nvPicPr>
        <p:blipFill>
          <a:blip r:embed="rId3"/>
          <a:stretch>
            <a:fillRect/>
          </a:stretch>
        </p:blipFill>
        <p:spPr>
          <a:xfrm>
            <a:off x="1897192" y="1923522"/>
            <a:ext cx="6081965" cy="1684072"/>
          </a:xfrm>
          <a:prstGeom prst="rect">
            <a:avLst/>
          </a:prstGeom>
        </p:spPr>
      </p:pic>
    </p:spTree>
    <p:extLst>
      <p:ext uri="{BB962C8B-B14F-4D97-AF65-F5344CB8AC3E}">
        <p14:creationId xmlns:p14="http://schemas.microsoft.com/office/powerpoint/2010/main" val="380772818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09</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917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a:solidFill>
                  <a:schemeClr val="accent1"/>
                </a:solidFill>
                <a:latin typeface="方正兰亭黑_GBK"/>
                <a:ea typeface="方正兰亭黑_GBK"/>
              </a:rPr>
              <a:t>Team Building</a:t>
            </a:r>
            <a:endParaRPr lang="zh-CN" altLang="en-US" sz="2000" dirty="0">
              <a:solidFill>
                <a:schemeClr val="accent1"/>
              </a:solidFill>
              <a:latin typeface="方正兰亭黑_GBK"/>
              <a:ea typeface="方正兰亭黑_GBK"/>
            </a:endParaRP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NINE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782958"/>
      </p:ext>
    </p:extLst>
  </p:cSld>
  <p:clrMapOvr>
    <a:masterClrMapping/>
  </p:clrMapOvr>
  <p:transition spd="slow">
    <p:push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708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Team Building</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09</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E95DFAA3-6F76-4A41-8158-6F696B5BA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183664"/>
            <a:ext cx="3357562" cy="4476749"/>
          </a:xfrm>
          <a:prstGeom prst="rect">
            <a:avLst/>
          </a:prstGeom>
        </p:spPr>
      </p:pic>
      <p:sp>
        <p:nvSpPr>
          <p:cNvPr id="2" name="文本框 1">
            <a:extLst>
              <a:ext uri="{FF2B5EF4-FFF2-40B4-BE49-F238E27FC236}">
                <a16:creationId xmlns:a16="http://schemas.microsoft.com/office/drawing/2014/main" id="{7923847A-CD7C-4F2F-8FAC-C51ED2A4DED5}"/>
              </a:ext>
            </a:extLst>
          </p:cNvPr>
          <p:cNvSpPr txBox="1"/>
          <p:nvPr/>
        </p:nvSpPr>
        <p:spPr>
          <a:xfrm>
            <a:off x="1032788" y="1826354"/>
            <a:ext cx="3640109" cy="1338828"/>
          </a:xfrm>
          <a:prstGeom prst="rect">
            <a:avLst/>
          </a:prstGeom>
          <a:noFill/>
        </p:spPr>
        <p:txBody>
          <a:bodyPr wrap="square" rtlCol="0">
            <a:spAutoFit/>
          </a:bodyPr>
          <a:lstStyle/>
          <a:p>
            <a:r>
              <a:rPr lang="zh-CN" altLang="en-US" dirty="0"/>
              <a:t>目的：为了提升小组的凝聚力，小组成员之间互相磨合，拉进组员之间的距离。提高小组成员的战斗力，耐久性，为接下来的工作做好准备。 </a:t>
            </a:r>
          </a:p>
          <a:p>
            <a:endParaRPr lang="en-US" altLang="zh-CN" dirty="0"/>
          </a:p>
          <a:p>
            <a:endParaRPr lang="zh-CN" altLang="en-US" dirty="0"/>
          </a:p>
        </p:txBody>
      </p:sp>
    </p:spTree>
    <p:extLst>
      <p:ext uri="{BB962C8B-B14F-4D97-AF65-F5344CB8AC3E}">
        <p14:creationId xmlns:p14="http://schemas.microsoft.com/office/powerpoint/2010/main" val="1354259218"/>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5"/>
          <p:cNvSpPr txBox="1">
            <a:spLocks noChangeArrowheads="1"/>
          </p:cNvSpPr>
          <p:nvPr/>
        </p:nvSpPr>
        <p:spPr bwMode="auto">
          <a:xfrm>
            <a:off x="1852543"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prstClr val="white"/>
                </a:solidFill>
                <a:latin typeface="方正兰亭黑_GBK"/>
                <a:ea typeface="方正兰亭黑_GBK"/>
              </a:rPr>
              <a:t>10</a:t>
            </a:r>
            <a:endParaRPr lang="zh-CN" altLang="en-US" sz="4800" b="1" dirty="0">
              <a:solidFill>
                <a:prstClr val="white"/>
              </a:solidFill>
              <a:latin typeface="方正兰亭黑_GBK"/>
              <a:ea typeface="方正兰亭黑_GBK"/>
            </a:endParaRPr>
          </a:p>
        </p:txBody>
      </p:sp>
      <p:sp>
        <p:nvSpPr>
          <p:cNvPr id="16" name="文本框 5"/>
          <p:cNvSpPr txBox="1">
            <a:spLocks noChangeArrowheads="1"/>
          </p:cNvSpPr>
          <p:nvPr/>
        </p:nvSpPr>
        <p:spPr bwMode="auto">
          <a:xfrm>
            <a:off x="3500261" y="1943644"/>
            <a:ext cx="1946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27506E"/>
                </a:solidFill>
                <a:latin typeface="方正兰亭黑_GBK"/>
                <a:ea typeface="方正兰亭黑_GBK"/>
              </a:rPr>
              <a:t>总结</a:t>
            </a:r>
            <a:r>
              <a:rPr lang="en-US" altLang="zh-CN" sz="2000" dirty="0">
                <a:solidFill>
                  <a:srgbClr val="27506E"/>
                </a:solidFill>
                <a:latin typeface="方正兰亭黑_GBK"/>
                <a:ea typeface="方正兰亭黑_GBK"/>
              </a:rPr>
              <a:t>&amp;</a:t>
            </a:r>
            <a:r>
              <a:rPr lang="zh-CN" altLang="en-US" sz="2000" dirty="0">
                <a:solidFill>
                  <a:srgbClr val="27506E"/>
                </a:solidFill>
                <a:latin typeface="方正兰亭黑_GBK"/>
                <a:ea typeface="方正兰亭黑_GBK"/>
              </a:rPr>
              <a:t>绩效评定</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Arial" panose="020B0604020202020204"/>
              </a:rPr>
              <a:t>PART TEN</a:t>
            </a:r>
            <a:endParaRPr lang="zh-CN" altLang="en-US" sz="1200" dirty="0">
              <a:solidFill>
                <a:prstClr val="white"/>
              </a:solidFill>
              <a:latin typeface="Arial" panose="020B0604020202020204"/>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push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戴恺铖</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DDE96463-B4DB-4463-B9BB-596B4097C1F9}"/>
              </a:ext>
            </a:extLst>
          </p:cNvPr>
          <p:cNvSpPr txBox="1"/>
          <p:nvPr/>
        </p:nvSpPr>
        <p:spPr>
          <a:xfrm>
            <a:off x="2514600" y="1164431"/>
            <a:ext cx="4114800" cy="3208571"/>
          </a:xfrm>
          <a:prstGeom prst="rect">
            <a:avLst/>
          </a:prstGeom>
          <a:noFill/>
        </p:spPr>
        <p:txBody>
          <a:bodyPr wrap="square" rtlCol="0">
            <a:spAutoFit/>
          </a:bodyPr>
          <a:lstStyle/>
          <a:p>
            <a:r>
              <a:rPr lang="en-US" altLang="zh-CN" dirty="0"/>
              <a:t>    </a:t>
            </a:r>
            <a:r>
              <a:rPr lang="zh-CN" altLang="zh-CN" dirty="0"/>
              <a:t>很荣幸作为项目组长在这学期与组员们一起体验软件工程最酸爽的课程。起初我是个不折不扣的项目管理菜鸟，随着课程的深入，作为项目组长，我不得不去学会如何制定计划，如何准备给小组开一次会议，如何与同学老师保持沟通，如何控制风险，一学期下来也算是摸到了点门道。</a:t>
            </a:r>
          </a:p>
          <a:p>
            <a:r>
              <a:rPr lang="en-US" altLang="zh-CN" dirty="0"/>
              <a:t>    </a:t>
            </a:r>
            <a:r>
              <a:rPr lang="zh-CN" altLang="zh-CN" dirty="0"/>
              <a:t>项目过程不会一帆风顺，一根筷子容易折，一把筷子难折断，一个人很容易就放弃了但是一个好的团队不会。很高兴项目过程中队员们始终保持了很高的积极性，沟通始终十分顺畅，团队氛围良好。我认为我们项目小组也算是顺利的完成此次项目。</a:t>
            </a:r>
          </a:p>
          <a:p>
            <a:r>
              <a:rPr lang="en-US" altLang="zh-CN" dirty="0"/>
              <a:t>     </a:t>
            </a:r>
            <a:r>
              <a:rPr lang="zh-CN" altLang="zh-CN" dirty="0"/>
              <a:t>通过这门课的学习，我在今后的学习、生活中会更多的以项目管理的视角去看待问题， 我所学到的知识也会在方方面面继续指导我。</a:t>
            </a:r>
          </a:p>
          <a:p>
            <a:endParaRPr lang="zh-CN" altLang="en-US" dirty="0"/>
          </a:p>
        </p:txBody>
      </p:sp>
    </p:spTree>
    <p:extLst>
      <p:ext uri="{BB962C8B-B14F-4D97-AF65-F5344CB8AC3E}">
        <p14:creationId xmlns:p14="http://schemas.microsoft.com/office/powerpoint/2010/main" val="273689835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周骏迪</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5E560979-4C83-4A44-BA63-AAF8FBE0B279}"/>
              </a:ext>
            </a:extLst>
          </p:cNvPr>
          <p:cNvSpPr txBox="1"/>
          <p:nvPr/>
        </p:nvSpPr>
        <p:spPr>
          <a:xfrm>
            <a:off x="1916569" y="778668"/>
            <a:ext cx="5310862" cy="4039567"/>
          </a:xfrm>
          <a:prstGeom prst="rect">
            <a:avLst/>
          </a:prstGeom>
          <a:noFill/>
        </p:spPr>
        <p:txBody>
          <a:bodyPr wrap="square" rtlCol="0">
            <a:spAutoFit/>
          </a:bodyPr>
          <a:lstStyle/>
          <a:p>
            <a:r>
              <a:rPr lang="en-US" altLang="zh-CN" dirty="0"/>
              <a:t>    </a:t>
            </a:r>
            <a:r>
              <a:rPr lang="zh-CN" altLang="zh-CN" dirty="0"/>
              <a:t>在这一学期的课程已经整个</a:t>
            </a:r>
            <a:r>
              <a:rPr lang="en-US" altLang="zh-CN" dirty="0"/>
              <a:t>C2</a:t>
            </a:r>
            <a:r>
              <a:rPr lang="zh-CN" altLang="zh-CN" dirty="0"/>
              <a:t>的过程中，我对做事情更加有项目意识。不仅仅在软件开发的整个过程，更加明白了做每一件事都要有项目管理，做到多、快、好、省。更要做风险管理，管理好风险才能将事情在一定限度内完成的更好。</a:t>
            </a:r>
          </a:p>
          <a:p>
            <a:r>
              <a:rPr lang="en-US" altLang="zh-CN" dirty="0"/>
              <a:t>    </a:t>
            </a:r>
            <a:r>
              <a:rPr lang="zh-CN" altLang="zh-CN" dirty="0"/>
              <a:t>沟通能力。通过本次项目学习，我发现沟通能力至关重要，我们不仅需要在团队内部进行沟通，而且需要与更加难以对付的客户、用户进行沟通，所以，接下来提高沟通能力是我提升自我的一大方面。</a:t>
            </a:r>
          </a:p>
          <a:p>
            <a:r>
              <a:rPr lang="zh-CN" altLang="zh-CN" dirty="0"/>
              <a:t>时间管理。在本次项目中，我觉得我们时常控制不好的就是时间，对完成每一件小事情没有明确的时间预估，或者是因为对自己能力的错误估计，因此往往造成具有不可预估性的损失。</a:t>
            </a:r>
          </a:p>
          <a:p>
            <a:r>
              <a:rPr lang="en-US" altLang="zh-CN" dirty="0"/>
              <a:t>     </a:t>
            </a:r>
            <a:r>
              <a:rPr lang="zh-CN" altLang="zh-CN" dirty="0"/>
              <a:t>目标意识。我深深的意识到，做一件事，只需有且必须只能有一个目标。我们所做的一切准备都是为这个目标而服务的。努力做了但是达不成就是败者</a:t>
            </a:r>
          </a:p>
          <a:p>
            <a:r>
              <a:rPr lang="en-US" altLang="zh-CN" dirty="0"/>
              <a:t>     </a:t>
            </a:r>
            <a:r>
              <a:rPr lang="zh-CN" altLang="zh-CN" dirty="0"/>
              <a:t>团队意识。思维总有枯竭，我需要有一个团队来不断砥砺自身。</a:t>
            </a:r>
          </a:p>
          <a:p>
            <a:r>
              <a:rPr lang="zh-CN" altLang="zh-CN" dirty="0"/>
              <a:t>懂得变，手段不重要！结果最重要！</a:t>
            </a:r>
          </a:p>
          <a:p>
            <a:r>
              <a:rPr lang="en-US" altLang="zh-CN" dirty="0"/>
              <a:t>     </a:t>
            </a:r>
            <a:r>
              <a:rPr lang="zh-CN" altLang="zh-CN" dirty="0"/>
              <a:t>最后，虽然这学期很痛苦，但还是学到了很多东西，并且有了一些基本的意识，如：合作，时间，团队意识，这将是我项目之外人生的宝贵财富。</a:t>
            </a:r>
          </a:p>
          <a:p>
            <a:endParaRPr lang="zh-CN" altLang="en-US" dirty="0"/>
          </a:p>
        </p:txBody>
      </p:sp>
    </p:spTree>
    <p:extLst>
      <p:ext uri="{BB962C8B-B14F-4D97-AF65-F5344CB8AC3E}">
        <p14:creationId xmlns:p14="http://schemas.microsoft.com/office/powerpoint/2010/main" val="2176726945"/>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48799"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朱赛奎</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D6716625-E909-4F42-98BC-0FEE52A782D9}"/>
              </a:ext>
            </a:extLst>
          </p:cNvPr>
          <p:cNvSpPr txBox="1"/>
          <p:nvPr/>
        </p:nvSpPr>
        <p:spPr>
          <a:xfrm>
            <a:off x="2164557" y="438933"/>
            <a:ext cx="5229225" cy="4870564"/>
          </a:xfrm>
          <a:prstGeom prst="rect">
            <a:avLst/>
          </a:prstGeom>
          <a:noFill/>
        </p:spPr>
        <p:txBody>
          <a:bodyPr wrap="square" rtlCol="0">
            <a:spAutoFit/>
          </a:bodyPr>
          <a:lstStyle/>
          <a:p>
            <a:r>
              <a:rPr lang="en-US" altLang="zh-CN" dirty="0"/>
              <a:t>   </a:t>
            </a:r>
            <a:r>
              <a:rPr lang="zh-CN" altLang="zh-CN" dirty="0"/>
              <a:t>短暂的一个学期就这样结束了，想起项目刚开始的那段时间，真是在懵懂和害怕中度过，懵懂是不知道该如何去进行这个项目，害怕是担心在某个环节被干掉。这个项目是我学习计算机这俩年以来记忆最深的，恐怕以后也不会忘记了。这个项目是我在计算机道路上的第一盏明灯，它教会我的东西太多太多，让我体会到整个软件开发过程的酸甜苦辣，让我更加理解什么是一个团队。</a:t>
            </a:r>
          </a:p>
          <a:p>
            <a:r>
              <a:rPr lang="en-US" altLang="zh-CN" dirty="0"/>
              <a:t>    </a:t>
            </a:r>
            <a:r>
              <a:rPr lang="zh-CN" altLang="zh-CN" dirty="0"/>
              <a:t>通过这个项目让我得到了更多的锻炼，比如去参加评审，面对老师和同学，大胆的在台上发言，提出自己的观点和看法。在第一次访谈中，我的心情是非常紧张的，担心会被老师疯狂怼，怼到自己无法回答。但经过这一次项目的锻炼，在后期的访谈中，我做到了将担心害怕等负面情绪放下，大胆的与老师争辩，彻底将自己最真实的一面展现出来。</a:t>
            </a:r>
          </a:p>
          <a:p>
            <a:r>
              <a:rPr lang="en-US" altLang="zh-CN" dirty="0"/>
              <a:t>    </a:t>
            </a:r>
            <a:r>
              <a:rPr lang="zh-CN" altLang="zh-CN" dirty="0"/>
              <a:t>在整个项目管理过程中，让我懂得了在团队开发中，有一套团队共同的规则是多么的重要，不仅仅在文档上得以体现，在整个过程中都要严格执行，发的每一封邮件，提交的每一份文档，都要做到与团队风格保持一致。项目的管理可以使一个团队更加团结，更加充满动力，更加能体现出每个人在团队中的优点和不足，更能将自己看清楚。</a:t>
            </a:r>
          </a:p>
          <a:p>
            <a:r>
              <a:rPr lang="en-US" altLang="zh-CN" dirty="0"/>
              <a:t>    </a:t>
            </a:r>
            <a:r>
              <a:rPr lang="zh-CN" altLang="zh-CN" dirty="0"/>
              <a:t>不管最后的评审结果如何，在我心里，我们小组的每一位成员都拼尽了自己所有的力气。</a:t>
            </a:r>
          </a:p>
          <a:p>
            <a:r>
              <a:rPr lang="en-US" altLang="zh-CN" dirty="0"/>
              <a:t>    </a:t>
            </a:r>
            <a:r>
              <a:rPr lang="zh-CN" altLang="zh-CN" dirty="0"/>
              <a:t>感谢老师的教导，感谢我组成员的帮助，感谢帮助过我们小组的所有同学，谢谢你们</a:t>
            </a:r>
          </a:p>
          <a:p>
            <a:r>
              <a:rPr lang="en-US" altLang="zh-CN" dirty="0"/>
              <a:t> </a:t>
            </a:r>
            <a:endParaRPr lang="zh-CN" altLang="en-US" dirty="0"/>
          </a:p>
        </p:txBody>
      </p:sp>
    </p:spTree>
    <p:extLst>
      <p:ext uri="{BB962C8B-B14F-4D97-AF65-F5344CB8AC3E}">
        <p14:creationId xmlns:p14="http://schemas.microsoft.com/office/powerpoint/2010/main" val="283258322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陈潮鸣</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77F0FCBE-BB30-4C53-9608-5C7BA132BC78}"/>
              </a:ext>
            </a:extLst>
          </p:cNvPr>
          <p:cNvSpPr txBox="1"/>
          <p:nvPr/>
        </p:nvSpPr>
        <p:spPr>
          <a:xfrm>
            <a:off x="1661438" y="480685"/>
            <a:ext cx="6275268" cy="4662815"/>
          </a:xfrm>
          <a:prstGeom prst="rect">
            <a:avLst/>
          </a:prstGeom>
          <a:noFill/>
        </p:spPr>
        <p:txBody>
          <a:bodyPr wrap="square" rtlCol="0">
            <a:spAutoFit/>
          </a:bodyPr>
          <a:lstStyle/>
          <a:p>
            <a:r>
              <a:rPr lang="zh-CN" altLang="zh-CN" dirty="0"/>
              <a:t>经过一个学期的长时间亲身感受，第一次以项目的方式进行一节课程的学习，无论是理论知识的掌握，还是实际的过程应用，都让我受益匪浅。</a:t>
            </a:r>
          </a:p>
          <a:p>
            <a:r>
              <a:rPr lang="zh-CN" altLang="zh-CN" dirty="0"/>
              <a:t>从知识方面谈，经过此次项目，我粗略掌握了</a:t>
            </a:r>
            <a:r>
              <a:rPr lang="en-US" altLang="zh-CN" dirty="0"/>
              <a:t>UML</a:t>
            </a:r>
            <a:r>
              <a:rPr lang="zh-CN" altLang="zh-CN" dirty="0"/>
              <a:t>建模语言的使用，学会了使用</a:t>
            </a:r>
            <a:r>
              <a:rPr lang="en-US" altLang="zh-CN" dirty="0" err="1"/>
              <a:t>StarUML</a:t>
            </a:r>
            <a:r>
              <a:rPr lang="zh-CN" altLang="zh-CN" dirty="0"/>
              <a:t>、</a:t>
            </a:r>
            <a:r>
              <a:rPr lang="en-US" altLang="zh-CN" dirty="0" err="1"/>
              <a:t>processOn</a:t>
            </a:r>
            <a:r>
              <a:rPr lang="zh-CN" altLang="zh-CN" dirty="0"/>
              <a:t>这两种建模工具。对软件需求获取、分析、规范说明、变更管理等流程有了深刻的了解。对于此项目的几个里程碑：项目计划、原型和范围文档、</a:t>
            </a:r>
            <a:r>
              <a:rPr lang="en-US" altLang="zh-CN" dirty="0"/>
              <a:t>SRS</a:t>
            </a:r>
            <a:r>
              <a:rPr lang="zh-CN" altLang="zh-CN" dirty="0"/>
              <a:t>需求规格说明书、需求变更评审，有了文档编写以及评审的经验。</a:t>
            </a:r>
          </a:p>
          <a:p>
            <a:r>
              <a:rPr lang="zh-CN" altLang="zh-CN" dirty="0"/>
              <a:t>充分的理论知识学习，让我实践拥有更好的基础。通过对</a:t>
            </a:r>
            <a:r>
              <a:rPr lang="en-US" altLang="zh-CN" dirty="0" err="1"/>
              <a:t>UMl</a:t>
            </a:r>
            <a:r>
              <a:rPr lang="zh-CN" altLang="zh-CN" dirty="0"/>
              <a:t>建模工具的使用、需求获取访谈、需求确认、</a:t>
            </a:r>
            <a:r>
              <a:rPr lang="en-US" altLang="zh-CN" dirty="0"/>
              <a:t>JAD</a:t>
            </a:r>
            <a:r>
              <a:rPr lang="zh-CN" altLang="zh-CN" dirty="0"/>
              <a:t>会议，让我得到了十分显著的成长。最让我获益的就是对于</a:t>
            </a:r>
            <a:r>
              <a:rPr lang="en-US" altLang="zh-CN" dirty="0"/>
              <a:t>Axure RP8</a:t>
            </a:r>
            <a:r>
              <a:rPr lang="zh-CN" altLang="zh-CN" dirty="0"/>
              <a:t>这个界面原型制作工具的使用，通过</a:t>
            </a:r>
            <a:r>
              <a:rPr lang="en-US" altLang="zh-CN" dirty="0"/>
              <a:t>Axure RP8</a:t>
            </a:r>
            <a:r>
              <a:rPr lang="zh-CN" altLang="zh-CN" dirty="0"/>
              <a:t>这个工具的学习，在以后遇到与界面原型有关的工作时，我就会更加得心应手。</a:t>
            </a:r>
          </a:p>
          <a:p>
            <a:r>
              <a:rPr lang="zh-CN" altLang="zh-CN" dirty="0"/>
              <a:t>此次项目，也让我明白了小组工作的重要性，会议对于项目的重要性。小组工作是一定要经历的过程。交流是极其重要步骤，如果沟通交流不够，就会对项目进度产生很大的影响。我的缺点也体现在小组的沟通上，因为沟通问题在文档编写的过程中会出现频繁修改的问题。不仅是小组成员之间的交流，项目小组成员与用户代表之间的交流也是十分重要的。会议也是一个沟通的重要途径，也是对于项目控制的良好途径。</a:t>
            </a:r>
          </a:p>
          <a:p>
            <a:r>
              <a:rPr lang="zh-CN" altLang="zh-CN" dirty="0"/>
              <a:t>虽然整个项目的过程是艰辛而又痛苦的，经历过那些不知昼夜的日子，让我体会到了一个项目的艰辛，然而这次项目还是只对于软件需求的获取确认以及变更，并没有对软件进行完整的实现过程，所以我所需要学习与实践的地方还有很多。希望通过这次项目，我能对未来面对的所有工作，保持一颗吃苦耐劳的心，将这次没有完全做好的地方做到更好，成为一个合格的项目小组成员。</a:t>
            </a:r>
          </a:p>
          <a:p>
            <a:endParaRPr lang="zh-CN" altLang="en-US" dirty="0"/>
          </a:p>
        </p:txBody>
      </p:sp>
    </p:spTree>
    <p:extLst>
      <p:ext uri="{BB962C8B-B14F-4D97-AF65-F5344CB8AC3E}">
        <p14:creationId xmlns:p14="http://schemas.microsoft.com/office/powerpoint/2010/main" val="349532122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陈豪明</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580E16A6-0A06-4C68-8785-821FF5D096A9}"/>
              </a:ext>
            </a:extLst>
          </p:cNvPr>
          <p:cNvSpPr txBox="1"/>
          <p:nvPr/>
        </p:nvSpPr>
        <p:spPr>
          <a:xfrm>
            <a:off x="2057400" y="728663"/>
            <a:ext cx="5029200" cy="4039567"/>
          </a:xfrm>
          <a:prstGeom prst="rect">
            <a:avLst/>
          </a:prstGeom>
          <a:noFill/>
        </p:spPr>
        <p:txBody>
          <a:bodyPr wrap="square" rtlCol="0">
            <a:spAutoFit/>
          </a:bodyPr>
          <a:lstStyle/>
          <a:p>
            <a:r>
              <a:rPr lang="en-US" altLang="zh-CN" dirty="0"/>
              <a:t>      </a:t>
            </a:r>
            <a:r>
              <a:rPr lang="zh-CN" altLang="zh-CN" dirty="0"/>
              <a:t>本学期的《软件工程系统课程教学辅助网站》就快要结束了，在学期开始我们组成了一个小组，我小组中主要负责配置管理系统的工作，在项目一开始没有充分了解配置软件</a:t>
            </a:r>
            <a:r>
              <a:rPr lang="en-US" altLang="zh-CN" dirty="0"/>
              <a:t>git</a:t>
            </a:r>
            <a:r>
              <a:rPr lang="zh-CN" altLang="zh-CN" dirty="0"/>
              <a:t>对版本的控制模式，对我们小组项目的版本管理产生了较大的影响，导致我们项目的版本控制没有做到位，这我感觉是我在本次项目中负责的方面中的最大的失误。</a:t>
            </a:r>
          </a:p>
          <a:p>
            <a:r>
              <a:rPr lang="en-US" altLang="zh-CN" dirty="0"/>
              <a:t>      </a:t>
            </a:r>
            <a:r>
              <a:rPr lang="zh-CN" altLang="zh-CN" dirty="0"/>
              <a:t>一方面，在杨老师、侯老师理论结合实践的教学思路下，我对传统软件的项目管理有了一定量的了解，知晓了软件项目不单单要依靠优秀的编码，还要靠工程学中管理的方法，保证软件项目各个阶段的成功。</a:t>
            </a:r>
          </a:p>
          <a:p>
            <a:r>
              <a:rPr lang="en-US" altLang="zh-CN" dirty="0"/>
              <a:t>      </a:t>
            </a:r>
            <a:r>
              <a:rPr lang="zh-CN" altLang="zh-CN" dirty="0"/>
              <a:t>还有一方面就是，明白了在如今的时代，英雄主义很难再创造优秀的软件项目，面对日新月异的时代，要想软件迭代的速度能够跟上时代的潮流，就需要依靠一个优秀的团队，团队中的每一个人都努力以开发一个优秀的软件为目标努力着。</a:t>
            </a:r>
          </a:p>
          <a:p>
            <a:r>
              <a:rPr lang="en-US" altLang="zh-CN" dirty="0"/>
              <a:t>      </a:t>
            </a:r>
            <a:r>
              <a:rPr lang="zh-CN" altLang="zh-CN" dirty="0"/>
              <a:t>最后一点就是，从项目的流程中，得知人与人之间需要沟通，包括开发团队与客户之间、团队内部的沟通，还有就是每个开发团队之间也需要交流，对陌生的工具不同团队之间要互相学习，工具的使用就是要互相交流的。</a:t>
            </a:r>
          </a:p>
          <a:p>
            <a:endParaRPr lang="zh-CN" altLang="en-US" dirty="0"/>
          </a:p>
        </p:txBody>
      </p:sp>
    </p:spTree>
    <p:extLst>
      <p:ext uri="{BB962C8B-B14F-4D97-AF65-F5344CB8AC3E}">
        <p14:creationId xmlns:p14="http://schemas.microsoft.com/office/powerpoint/2010/main" val="127380474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绩效评定</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graphicFrame>
        <p:nvGraphicFramePr>
          <p:cNvPr id="3" name="表格 2">
            <a:extLst>
              <a:ext uri="{FF2B5EF4-FFF2-40B4-BE49-F238E27FC236}">
                <a16:creationId xmlns:a16="http://schemas.microsoft.com/office/drawing/2014/main" id="{73C3D99E-186D-4495-9924-014412E391A6}"/>
              </a:ext>
            </a:extLst>
          </p:cNvPr>
          <p:cNvGraphicFramePr>
            <a:graphicFrameLocks noGrp="1"/>
          </p:cNvGraphicFramePr>
          <p:nvPr>
            <p:extLst>
              <p:ext uri="{D42A27DB-BD31-4B8C-83A1-F6EECF244321}">
                <p14:modId xmlns:p14="http://schemas.microsoft.com/office/powerpoint/2010/main" val="202213794"/>
              </p:ext>
            </p:extLst>
          </p:nvPr>
        </p:nvGraphicFramePr>
        <p:xfrm>
          <a:off x="1579206" y="1650208"/>
          <a:ext cx="5985587" cy="2514600"/>
        </p:xfrm>
        <a:graphic>
          <a:graphicData uri="http://schemas.openxmlformats.org/drawingml/2006/table">
            <a:tbl>
              <a:tblPr firstRow="1" firstCol="1" bandRow="1">
                <a:tableStyleId>{5C22544A-7EE6-4342-B048-85BDC9FD1C3A}</a:tableStyleId>
              </a:tblPr>
              <a:tblGrid>
                <a:gridCol w="854783">
                  <a:extLst>
                    <a:ext uri="{9D8B030D-6E8A-4147-A177-3AD203B41FA5}">
                      <a16:colId xmlns:a16="http://schemas.microsoft.com/office/drawing/2014/main" val="1771194835"/>
                    </a:ext>
                  </a:extLst>
                </a:gridCol>
                <a:gridCol w="854783">
                  <a:extLst>
                    <a:ext uri="{9D8B030D-6E8A-4147-A177-3AD203B41FA5}">
                      <a16:colId xmlns:a16="http://schemas.microsoft.com/office/drawing/2014/main" val="1692879695"/>
                    </a:ext>
                  </a:extLst>
                </a:gridCol>
                <a:gridCol w="854783">
                  <a:extLst>
                    <a:ext uri="{9D8B030D-6E8A-4147-A177-3AD203B41FA5}">
                      <a16:colId xmlns:a16="http://schemas.microsoft.com/office/drawing/2014/main" val="748128487"/>
                    </a:ext>
                  </a:extLst>
                </a:gridCol>
                <a:gridCol w="854783">
                  <a:extLst>
                    <a:ext uri="{9D8B030D-6E8A-4147-A177-3AD203B41FA5}">
                      <a16:colId xmlns:a16="http://schemas.microsoft.com/office/drawing/2014/main" val="2996963845"/>
                    </a:ext>
                  </a:extLst>
                </a:gridCol>
                <a:gridCol w="855485">
                  <a:extLst>
                    <a:ext uri="{9D8B030D-6E8A-4147-A177-3AD203B41FA5}">
                      <a16:colId xmlns:a16="http://schemas.microsoft.com/office/drawing/2014/main" val="795285525"/>
                    </a:ext>
                  </a:extLst>
                </a:gridCol>
                <a:gridCol w="855485">
                  <a:extLst>
                    <a:ext uri="{9D8B030D-6E8A-4147-A177-3AD203B41FA5}">
                      <a16:colId xmlns:a16="http://schemas.microsoft.com/office/drawing/2014/main" val="718189401"/>
                    </a:ext>
                  </a:extLst>
                </a:gridCol>
                <a:gridCol w="855485">
                  <a:extLst>
                    <a:ext uri="{9D8B030D-6E8A-4147-A177-3AD203B41FA5}">
                      <a16:colId xmlns:a16="http://schemas.microsoft.com/office/drawing/2014/main" val="1140992466"/>
                    </a:ext>
                  </a:extLst>
                </a:gridCol>
              </a:tblGrid>
              <a:tr h="419100">
                <a:tc>
                  <a:txBody>
                    <a:bodyPr/>
                    <a:lstStyle/>
                    <a:p>
                      <a:pPr algn="just">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dirty="0">
                          <a:effectLst/>
                        </a:rPr>
                        <a:t>工作量</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沟通交流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作品质量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团结互助</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按时完成</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总计</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589288"/>
                  </a:ext>
                </a:extLst>
              </a:tr>
              <a:tr h="419100">
                <a:tc>
                  <a:txBody>
                    <a:bodyPr/>
                    <a:lstStyle/>
                    <a:p>
                      <a:pPr algn="just">
                        <a:lnSpc>
                          <a:spcPct val="150000"/>
                        </a:lnSpc>
                        <a:spcAft>
                          <a:spcPts val="0"/>
                        </a:spcAft>
                      </a:pPr>
                      <a:r>
                        <a:rPr lang="zh-CN" sz="1200" kern="100" dirty="0">
                          <a:effectLst/>
                        </a:rPr>
                        <a:t>戴恺铖</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92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210213"/>
                  </a:ext>
                </a:extLst>
              </a:tr>
              <a:tr h="419100">
                <a:tc>
                  <a:txBody>
                    <a:bodyPr/>
                    <a:lstStyle/>
                    <a:p>
                      <a:pPr algn="just">
                        <a:lnSpc>
                          <a:spcPct val="150000"/>
                        </a:lnSpc>
                        <a:spcAft>
                          <a:spcPts val="0"/>
                        </a:spcAft>
                      </a:pPr>
                      <a:r>
                        <a:rPr lang="zh-CN" sz="1200" kern="100">
                          <a:effectLst/>
                        </a:rPr>
                        <a:t>周骏迪</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9118463"/>
                  </a:ext>
                </a:extLst>
              </a:tr>
              <a:tr h="419100">
                <a:tc>
                  <a:txBody>
                    <a:bodyPr/>
                    <a:lstStyle/>
                    <a:p>
                      <a:pPr algn="just">
                        <a:lnSpc>
                          <a:spcPct val="150000"/>
                        </a:lnSpc>
                        <a:spcAft>
                          <a:spcPts val="0"/>
                        </a:spcAft>
                      </a:pPr>
                      <a:r>
                        <a:rPr lang="zh-CN" sz="1200" kern="100">
                          <a:effectLst/>
                        </a:rPr>
                        <a:t>朱赛奎</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85</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9839066"/>
                  </a:ext>
                </a:extLst>
              </a:tr>
              <a:tr h="419100">
                <a:tc>
                  <a:txBody>
                    <a:bodyPr/>
                    <a:lstStyle/>
                    <a:p>
                      <a:pPr algn="just">
                        <a:lnSpc>
                          <a:spcPct val="150000"/>
                        </a:lnSpc>
                        <a:spcAft>
                          <a:spcPts val="0"/>
                        </a:spcAft>
                      </a:pPr>
                      <a:r>
                        <a:rPr lang="zh-CN" sz="1200" kern="100" dirty="0">
                          <a:effectLst/>
                        </a:rPr>
                        <a:t>陈潮鸣</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86</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03970464"/>
                  </a:ext>
                </a:extLst>
              </a:tr>
              <a:tr h="419100">
                <a:tc>
                  <a:txBody>
                    <a:bodyPr/>
                    <a:lstStyle/>
                    <a:p>
                      <a:pPr algn="just">
                        <a:lnSpc>
                          <a:spcPct val="150000"/>
                        </a:lnSpc>
                        <a:spcAft>
                          <a:spcPts val="0"/>
                        </a:spcAft>
                      </a:pPr>
                      <a:r>
                        <a:rPr lang="zh-CN" sz="1200" kern="100">
                          <a:effectLst/>
                        </a:rPr>
                        <a:t>陈豪明</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dirty="0">
                          <a:effectLst/>
                        </a:rPr>
                        <a:t>91</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0482614"/>
                  </a:ext>
                </a:extLst>
              </a:tr>
            </a:tbl>
          </a:graphicData>
        </a:graphic>
      </p:graphicFrame>
    </p:spTree>
    <p:extLst>
      <p:ext uri="{BB962C8B-B14F-4D97-AF65-F5344CB8AC3E}">
        <p14:creationId xmlns:p14="http://schemas.microsoft.com/office/powerpoint/2010/main" val="374867691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622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人力资源子计划</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成本估计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A766456F-F96A-44D8-917F-F590E0FCE5F7}"/>
              </a:ext>
            </a:extLst>
          </p:cNvPr>
          <p:cNvPicPr>
            <a:picLocks noChangeAspect="1"/>
          </p:cNvPicPr>
          <p:nvPr/>
        </p:nvPicPr>
        <p:blipFill>
          <a:blip r:embed="rId3"/>
          <a:stretch>
            <a:fillRect/>
          </a:stretch>
        </p:blipFill>
        <p:spPr>
          <a:xfrm>
            <a:off x="6060495" y="0"/>
            <a:ext cx="3083505" cy="1461173"/>
          </a:xfrm>
          <a:prstGeom prst="rect">
            <a:avLst/>
          </a:prstGeom>
        </p:spPr>
      </p:pic>
      <p:pic>
        <p:nvPicPr>
          <p:cNvPr id="8" name="图片 7">
            <a:extLst>
              <a:ext uri="{FF2B5EF4-FFF2-40B4-BE49-F238E27FC236}">
                <a16:creationId xmlns:a16="http://schemas.microsoft.com/office/drawing/2014/main" id="{EAFCEAD4-9AAC-402C-87EC-AF4BDA99B2D6}"/>
              </a:ext>
            </a:extLst>
          </p:cNvPr>
          <p:cNvPicPr>
            <a:picLocks noChangeAspect="1"/>
          </p:cNvPicPr>
          <p:nvPr/>
        </p:nvPicPr>
        <p:blipFill>
          <a:blip r:embed="rId4"/>
          <a:stretch>
            <a:fillRect/>
          </a:stretch>
        </p:blipFill>
        <p:spPr>
          <a:xfrm>
            <a:off x="203548" y="824518"/>
            <a:ext cx="3353091" cy="2956816"/>
          </a:xfrm>
          <a:prstGeom prst="rect">
            <a:avLst/>
          </a:prstGeom>
        </p:spPr>
      </p:pic>
      <p:graphicFrame>
        <p:nvGraphicFramePr>
          <p:cNvPr id="20" name="表格 19">
            <a:extLst>
              <a:ext uri="{FF2B5EF4-FFF2-40B4-BE49-F238E27FC236}">
                <a16:creationId xmlns:a16="http://schemas.microsoft.com/office/drawing/2014/main" id="{F85D3F6C-E4AD-48B0-A99F-3B2DA750525D}"/>
              </a:ext>
            </a:extLst>
          </p:cNvPr>
          <p:cNvGraphicFramePr>
            <a:graphicFrameLocks noGrp="1"/>
          </p:cNvGraphicFramePr>
          <p:nvPr>
            <p:extLst/>
          </p:nvPr>
        </p:nvGraphicFramePr>
        <p:xfrm>
          <a:off x="3814762" y="1548782"/>
          <a:ext cx="3038033" cy="2232552"/>
        </p:xfrm>
        <a:graphic>
          <a:graphicData uri="http://schemas.openxmlformats.org/drawingml/2006/table">
            <a:tbl>
              <a:tblPr firstRow="1" firstCol="1" bandRow="1">
                <a:tableStyleId>{5C22544A-7EE6-4342-B048-85BDC9FD1C3A}</a:tableStyleId>
              </a:tblPr>
              <a:tblGrid>
                <a:gridCol w="1514369">
                  <a:extLst>
                    <a:ext uri="{9D8B030D-6E8A-4147-A177-3AD203B41FA5}">
                      <a16:colId xmlns:a16="http://schemas.microsoft.com/office/drawing/2014/main" val="1967089022"/>
                    </a:ext>
                  </a:extLst>
                </a:gridCol>
                <a:gridCol w="1523664">
                  <a:extLst>
                    <a:ext uri="{9D8B030D-6E8A-4147-A177-3AD203B41FA5}">
                      <a16:colId xmlns:a16="http://schemas.microsoft.com/office/drawing/2014/main" val="4018001042"/>
                    </a:ext>
                  </a:extLst>
                </a:gridCol>
              </a:tblGrid>
              <a:tr h="372092">
                <a:tc>
                  <a:txBody>
                    <a:bodyPr/>
                    <a:lstStyle/>
                    <a:p>
                      <a:pPr indent="266700" algn="just">
                        <a:spcAft>
                          <a:spcPts val="0"/>
                        </a:spcAft>
                      </a:pPr>
                      <a:r>
                        <a:rPr lang="zh-CN" sz="1050" kern="100" dirty="0">
                          <a:effectLst/>
                        </a:rPr>
                        <a:t>活动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预算</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2030989"/>
                  </a:ext>
                </a:extLst>
              </a:tr>
              <a:tr h="372092">
                <a:tc>
                  <a:txBody>
                    <a:bodyPr/>
                    <a:lstStyle/>
                    <a:p>
                      <a:pPr indent="266700" algn="just">
                        <a:spcAft>
                          <a:spcPts val="0"/>
                        </a:spcAft>
                      </a:pPr>
                      <a:r>
                        <a:rPr lang="zh-CN" sz="1050" kern="100" dirty="0">
                          <a:effectLst/>
                        </a:rPr>
                        <a:t>队伍组建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800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308537"/>
                  </a:ext>
                </a:extLst>
              </a:tr>
              <a:tr h="372092">
                <a:tc>
                  <a:txBody>
                    <a:bodyPr/>
                    <a:lstStyle/>
                    <a:p>
                      <a:pPr indent="266700" algn="just">
                        <a:spcAft>
                          <a:spcPts val="0"/>
                        </a:spcAft>
                      </a:pPr>
                      <a:r>
                        <a:rPr lang="zh-CN" sz="1050" kern="100" dirty="0">
                          <a:effectLst/>
                        </a:rPr>
                        <a:t>服务器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a:effectLst/>
                        </a:rPr>
                        <a:t>￥</a:t>
                      </a: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00405"/>
                  </a:ext>
                </a:extLst>
              </a:tr>
              <a:tr h="372092">
                <a:tc>
                  <a:txBody>
                    <a:bodyPr/>
                    <a:lstStyle/>
                    <a:p>
                      <a:pPr indent="266700" algn="just">
                        <a:spcAft>
                          <a:spcPts val="0"/>
                        </a:spcAft>
                      </a:pPr>
                      <a:r>
                        <a:rPr lang="zh-CN" sz="1050" kern="10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3796578"/>
                  </a:ext>
                </a:extLst>
              </a:tr>
              <a:tr h="372092">
                <a:tc>
                  <a:txBody>
                    <a:bodyPr/>
                    <a:lstStyle/>
                    <a:p>
                      <a:pPr indent="266700" algn="just">
                        <a:spcAft>
                          <a:spcPts val="0"/>
                        </a:spcAft>
                      </a:pPr>
                      <a:r>
                        <a:rPr lang="zh-CN" sz="1050" kern="100">
                          <a:effectLst/>
                        </a:rPr>
                        <a:t>人力资源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10230*1.1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1997265"/>
                  </a:ext>
                </a:extLst>
              </a:tr>
              <a:tr h="372092">
                <a:tc>
                  <a:txBody>
                    <a:bodyPr/>
                    <a:lstStyle/>
                    <a:p>
                      <a:pPr indent="266700" algn="just">
                        <a:spcAft>
                          <a:spcPts val="0"/>
                        </a:spcAft>
                      </a:pPr>
                      <a:r>
                        <a:rPr lang="zh-CN" sz="1050" kern="100">
                          <a:effectLst/>
                        </a:rPr>
                        <a:t>合计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12053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222163"/>
                  </a:ext>
                </a:extLst>
              </a:tr>
            </a:tbl>
          </a:graphicData>
        </a:graphic>
      </p:graphicFrame>
      <p:sp>
        <p:nvSpPr>
          <p:cNvPr id="22" name="文本框 21">
            <a:extLst>
              <a:ext uri="{FF2B5EF4-FFF2-40B4-BE49-F238E27FC236}">
                <a16:creationId xmlns:a16="http://schemas.microsoft.com/office/drawing/2014/main" id="{F6F50559-61F1-456B-8B0F-23FF14918BD5}"/>
              </a:ext>
            </a:extLst>
          </p:cNvPr>
          <p:cNvSpPr txBox="1"/>
          <p:nvPr/>
        </p:nvSpPr>
        <p:spPr>
          <a:xfrm>
            <a:off x="5625630" y="4220170"/>
            <a:ext cx="3246431" cy="923330"/>
          </a:xfrm>
          <a:prstGeom prst="rect">
            <a:avLst/>
          </a:prstGeom>
          <a:noFill/>
        </p:spPr>
        <p:txBody>
          <a:bodyPr wrap="square" rtlCol="0">
            <a:spAutoFit/>
          </a:bodyPr>
          <a:lstStyle/>
          <a:p>
            <a:r>
              <a:rPr lang="zh-CN" altLang="en-US" dirty="0"/>
              <a:t>备注：人力资源预算</a:t>
            </a:r>
            <a:r>
              <a:rPr lang="en-US" altLang="zh-CN" dirty="0"/>
              <a:t>=</a:t>
            </a:r>
            <a:r>
              <a:rPr lang="zh-CN" altLang="en-US" dirty="0"/>
              <a:t>小组总工时（</a:t>
            </a:r>
            <a:r>
              <a:rPr lang="en-US" altLang="zh-CN" dirty="0"/>
              <a:t>330h</a:t>
            </a:r>
            <a:r>
              <a:rPr lang="zh-CN" altLang="en-US" dirty="0"/>
              <a:t>）</a:t>
            </a:r>
            <a:r>
              <a:rPr lang="en-US" altLang="zh-CN" dirty="0"/>
              <a:t>*</a:t>
            </a:r>
            <a:r>
              <a:rPr lang="zh-CN" altLang="en-US" dirty="0"/>
              <a:t>每工时平均工资（</a:t>
            </a:r>
            <a:r>
              <a:rPr lang="en-US" altLang="zh-CN" dirty="0"/>
              <a:t>31</a:t>
            </a:r>
            <a:r>
              <a:rPr lang="zh-CN" altLang="en-US" dirty="0"/>
              <a:t>元</a:t>
            </a:r>
            <a:r>
              <a:rPr lang="en-US" altLang="zh-CN" dirty="0"/>
              <a:t>/h</a:t>
            </a:r>
            <a:r>
              <a:rPr lang="zh-CN" altLang="en-US" dirty="0"/>
              <a:t>）*</a:t>
            </a:r>
            <a:r>
              <a:rPr lang="en-US" altLang="zh-CN" dirty="0"/>
              <a:t>1.1</a:t>
            </a:r>
            <a:endParaRPr lang="zh-CN" altLang="en-US" dirty="0"/>
          </a:p>
        </p:txBody>
      </p:sp>
    </p:spTree>
    <p:extLst>
      <p:ext uri="{BB962C8B-B14F-4D97-AF65-F5344CB8AC3E}">
        <p14:creationId xmlns:p14="http://schemas.microsoft.com/office/powerpoint/2010/main" val="50694924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6"/>
          <p:cNvSpPr txBox="1">
            <a:spLocks noChangeArrowheads="1"/>
          </p:cNvSpPr>
          <p:nvPr/>
        </p:nvSpPr>
        <p:spPr bwMode="auto">
          <a:xfrm>
            <a:off x="1059308" y="1664494"/>
            <a:ext cx="70723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000" dirty="0">
                <a:solidFill>
                  <a:schemeClr val="accent1"/>
                </a:solidFill>
                <a:latin typeface="+mn-lt"/>
                <a:ea typeface="方正兰亭黑_GBK"/>
              </a:rPr>
              <a:t>THANK YOU FOR WATCHING</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
</file>

<file path=ppt/theme/theme1.xml><?xml version="1.0" encoding="utf-8"?>
<a:theme xmlns:a="http://schemas.openxmlformats.org/drawingml/2006/main" name="Office 主题">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1">
      <a:majorFont>
        <a:latin typeface="Calibri"/>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1243</TotalTime>
  <Words>4108</Words>
  <Application>Microsoft Office PowerPoint</Application>
  <PresentationFormat>全屏显示(16:9)</PresentationFormat>
  <Paragraphs>541</Paragraphs>
  <Slides>90</Slides>
  <Notes>88</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90</vt:i4>
      </vt:variant>
    </vt:vector>
  </HeadingPairs>
  <TitlesOfParts>
    <vt:vector size="104" baseType="lpstr">
      <vt:lpstr>等线</vt:lpstr>
      <vt:lpstr>方正兰亭黑_GBK</vt:lpstr>
      <vt:lpstr>方正宋刻本秀楷简体</vt:lpstr>
      <vt:lpstr>宋体</vt:lpstr>
      <vt:lpstr>微软雅黑</vt:lpstr>
      <vt:lpstr>微软雅黑 Light</vt:lpstr>
      <vt:lpstr>Arial</vt:lpstr>
      <vt:lpstr>Calibri</vt:lpstr>
      <vt:lpstr>Calibri Light</vt:lpstr>
      <vt:lpstr>Times New Roman</vt:lpstr>
      <vt:lpstr>Office 主题</vt:lpstr>
      <vt:lpstr>自定义设计方案</vt:lpstr>
      <vt:lpstr>Visio</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恺铖</cp:lastModifiedBy>
  <cp:revision>1309</cp:revision>
  <dcterms:created xsi:type="dcterms:W3CDTF">2016-04-24T15:52:00Z</dcterms:created>
  <dcterms:modified xsi:type="dcterms:W3CDTF">2018-01-18T08:55:42Z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